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comments/comment1.xml" ContentType="application/vnd.openxmlformats-officedocument.presentationml.comments+xml"/>
  <Override PartName="/ppt/tags/tag17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2"/>
  </p:notesMasterIdLst>
  <p:sldIdLst>
    <p:sldId id="283" r:id="rId2"/>
    <p:sldId id="386" r:id="rId3"/>
    <p:sldId id="388" r:id="rId4"/>
    <p:sldId id="389" r:id="rId5"/>
    <p:sldId id="325" r:id="rId6"/>
    <p:sldId id="385" r:id="rId7"/>
    <p:sldId id="326" r:id="rId8"/>
    <p:sldId id="343" r:id="rId9"/>
    <p:sldId id="345" r:id="rId10"/>
    <p:sldId id="344" r:id="rId11"/>
    <p:sldId id="327" r:id="rId12"/>
    <p:sldId id="346" r:id="rId13"/>
    <p:sldId id="347" r:id="rId14"/>
    <p:sldId id="348" r:id="rId15"/>
    <p:sldId id="328" r:id="rId16"/>
    <p:sldId id="349" r:id="rId17"/>
    <p:sldId id="350" r:id="rId18"/>
    <p:sldId id="351" r:id="rId19"/>
    <p:sldId id="352" r:id="rId20"/>
    <p:sldId id="353" r:id="rId21"/>
    <p:sldId id="354" r:id="rId22"/>
    <p:sldId id="355" r:id="rId23"/>
    <p:sldId id="356" r:id="rId24"/>
    <p:sldId id="358" r:id="rId25"/>
    <p:sldId id="357" r:id="rId26"/>
    <p:sldId id="360" r:id="rId27"/>
    <p:sldId id="359" r:id="rId28"/>
    <p:sldId id="361" r:id="rId29"/>
    <p:sldId id="362" r:id="rId30"/>
    <p:sldId id="363" r:id="rId31"/>
    <p:sldId id="364" r:id="rId32"/>
    <p:sldId id="365" r:id="rId33"/>
    <p:sldId id="366" r:id="rId34"/>
    <p:sldId id="367" r:id="rId35"/>
    <p:sldId id="368" r:id="rId36"/>
    <p:sldId id="369" r:id="rId37"/>
    <p:sldId id="370" r:id="rId38"/>
    <p:sldId id="371" r:id="rId39"/>
    <p:sldId id="372" r:id="rId40"/>
    <p:sldId id="373" r:id="rId41"/>
    <p:sldId id="374" r:id="rId42"/>
    <p:sldId id="375" r:id="rId43"/>
    <p:sldId id="378" r:id="rId44"/>
    <p:sldId id="377" r:id="rId45"/>
    <p:sldId id="379" r:id="rId46"/>
    <p:sldId id="380" r:id="rId47"/>
    <p:sldId id="381" r:id="rId48"/>
    <p:sldId id="382" r:id="rId49"/>
    <p:sldId id="384" r:id="rId50"/>
    <p:sldId id="383" r:id="rId51"/>
  </p:sldIdLst>
  <p:sldSz cx="12192000" cy="6858000"/>
  <p:notesSz cx="6858000" cy="9144000"/>
  <p:embeddedFontLs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Roboto Condensed" panose="02000000000000000000" pitchFamily="2" charset="0"/>
      <p:regular r:id="rId57"/>
      <p:bold r:id="rId58"/>
      <p:italic r:id="rId59"/>
      <p:boldItalic r:id="rId60"/>
    </p:embeddedFont>
    <p:embeddedFont>
      <p:font typeface="Roboto Condensed Light" panose="02000000000000000000" pitchFamily="2" charset="0"/>
      <p:regular r:id="rId61"/>
      <p:italic r:id="rId62"/>
    </p:embeddedFont>
    <p:embeddedFont>
      <p:font typeface="Wingdings 3" panose="05040102010807070707" pitchFamily="18" charset="2"/>
      <p:regular r:id="rId63"/>
    </p:embeddedFont>
  </p:embeddedFontLst>
  <p:custDataLst>
    <p:tags r:id="rId6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2" clrIdx="0">
    <p:extLst>
      <p:ext uri="{19B8F6BF-5375-455C-9EA6-DF929625EA0E}">
        <p15:presenceInfo xmlns:p15="http://schemas.microsoft.com/office/powerpoint/2012/main" userId="Admin" providerId="None"/>
      </p:ext>
    </p:extLst>
  </p:cmAuthor>
  <p:cmAuthor id="2" name="Windows User" initials="WU" lastIdx="1" clrIdx="1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301B92"/>
    <a:srgbClr val="673BB7"/>
    <a:srgbClr val="607D8B"/>
    <a:srgbClr val="ED524F"/>
    <a:srgbClr val="B71B1C"/>
    <a:srgbClr val="F54337"/>
    <a:srgbClr val="D81A60"/>
    <a:srgbClr val="890E4F"/>
    <a:srgbClr val="EA1E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3" autoAdjust="0"/>
    <p:restoredTop sz="95974" autoAdjust="0"/>
  </p:normalViewPr>
  <p:slideViewPr>
    <p:cSldViewPr snapToGrid="0">
      <p:cViewPr varScale="1">
        <p:scale>
          <a:sx n="86" d="100"/>
          <a:sy n="86" d="100"/>
        </p:scale>
        <p:origin x="470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1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tags" Target="tags/tag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mabharath@gmail.com" userId="030ca38b99f2b79d" providerId="LiveId" clId="{428D37CD-5F23-4CDE-83A2-DA3F9D624871}"/>
    <pc:docChg chg="custSel modMainMaster">
      <pc:chgData name="somabharath@gmail.com" userId="030ca38b99f2b79d" providerId="LiveId" clId="{428D37CD-5F23-4CDE-83A2-DA3F9D624871}" dt="2022-03-29T04:38:31.028" v="17" actId="478"/>
      <pc:docMkLst>
        <pc:docMk/>
      </pc:docMkLst>
      <pc:sldMasterChg chg="modSldLayout">
        <pc:chgData name="somabharath@gmail.com" userId="030ca38b99f2b79d" providerId="LiveId" clId="{428D37CD-5F23-4CDE-83A2-DA3F9D624871}" dt="2022-03-29T04:38:31.028" v="17" actId="478"/>
        <pc:sldMasterMkLst>
          <pc:docMk/>
          <pc:sldMasterMk cId="791954662" sldId="2147483648"/>
        </pc:sldMasterMkLst>
        <pc:sldLayoutChg chg="delSp mod">
          <pc:chgData name="somabharath@gmail.com" userId="030ca38b99f2b79d" providerId="LiveId" clId="{428D37CD-5F23-4CDE-83A2-DA3F9D624871}" dt="2022-03-29T04:37:16.666" v="0" actId="478"/>
          <pc:sldLayoutMkLst>
            <pc:docMk/>
            <pc:sldMasterMk cId="791954662" sldId="2147483648"/>
            <pc:sldLayoutMk cId="3570593266" sldId="2147483667"/>
          </pc:sldLayoutMkLst>
          <pc:picChg chg="del">
            <ac:chgData name="somabharath@gmail.com" userId="030ca38b99f2b79d" providerId="LiveId" clId="{428D37CD-5F23-4CDE-83A2-DA3F9D624871}" dt="2022-03-29T04:37:16.666" v="0" actId="478"/>
            <ac:picMkLst>
              <pc:docMk/>
              <pc:sldMasterMk cId="791954662" sldId="2147483648"/>
              <pc:sldLayoutMk cId="3570593266" sldId="2147483667"/>
              <ac:picMk id="54" creationId="{1917B14A-5130-41DB-8F00-6C6611C994DF}"/>
            </ac:picMkLst>
          </pc:picChg>
        </pc:sldLayoutChg>
        <pc:sldLayoutChg chg="delSp modSp mod">
          <pc:chgData name="somabharath@gmail.com" userId="030ca38b99f2b79d" providerId="LiveId" clId="{428D37CD-5F23-4CDE-83A2-DA3F9D624871}" dt="2022-03-29T04:37:40.100" v="6" actId="478"/>
          <pc:sldLayoutMkLst>
            <pc:docMk/>
            <pc:sldMasterMk cId="791954662" sldId="2147483648"/>
            <pc:sldLayoutMk cId="3466633316" sldId="2147483670"/>
          </pc:sldLayoutMkLst>
          <pc:spChg chg="mod">
            <ac:chgData name="somabharath@gmail.com" userId="030ca38b99f2b79d" providerId="LiveId" clId="{428D37CD-5F23-4CDE-83A2-DA3F9D624871}" dt="2022-03-29T04:37:30.110" v="3" actId="14100"/>
            <ac:spMkLst>
              <pc:docMk/>
              <pc:sldMasterMk cId="791954662" sldId="2147483648"/>
              <pc:sldLayoutMk cId="3466633316" sldId="2147483670"/>
              <ac:spMk id="3" creationId="{DC6F4971-704E-42EF-A852-52D75741FB7C}"/>
            </ac:spMkLst>
          </pc:spChg>
          <pc:spChg chg="del mod">
            <ac:chgData name="somabharath@gmail.com" userId="030ca38b99f2b79d" providerId="LiveId" clId="{428D37CD-5F23-4CDE-83A2-DA3F9D624871}" dt="2022-03-29T04:37:35.458" v="5" actId="478"/>
            <ac:spMkLst>
              <pc:docMk/>
              <pc:sldMasterMk cId="791954662" sldId="2147483648"/>
              <pc:sldLayoutMk cId="3466633316" sldId="2147483670"/>
              <ac:spMk id="19" creationId="{CA463A36-7025-4394-9467-8A3EC3425B00}"/>
            </ac:spMkLst>
          </pc:spChg>
          <pc:spChg chg="del">
            <ac:chgData name="somabharath@gmail.com" userId="030ca38b99f2b79d" providerId="LiveId" clId="{428D37CD-5F23-4CDE-83A2-DA3F9D624871}" dt="2022-03-29T04:37:40.100" v="6" actId="478"/>
            <ac:spMkLst>
              <pc:docMk/>
              <pc:sldMasterMk cId="791954662" sldId="2147483648"/>
              <pc:sldLayoutMk cId="3466633316" sldId="2147483670"/>
              <ac:spMk id="22" creationId="{BF2BE79E-EA17-4AB9-8CB5-714A52A6B2F5}"/>
            </ac:spMkLst>
          </pc:spChg>
          <pc:grpChg chg="del">
            <ac:chgData name="somabharath@gmail.com" userId="030ca38b99f2b79d" providerId="LiveId" clId="{428D37CD-5F23-4CDE-83A2-DA3F9D624871}" dt="2022-03-29T04:37:25.689" v="2" actId="478"/>
            <ac:grpSpMkLst>
              <pc:docMk/>
              <pc:sldMasterMk cId="791954662" sldId="2147483648"/>
              <pc:sldLayoutMk cId="3466633316" sldId="2147483670"/>
              <ac:grpSpMk id="4" creationId="{2967F7A9-F404-4412-B868-8EB67A41E2A4}"/>
            </ac:grpSpMkLst>
          </pc:grpChg>
        </pc:sldLayoutChg>
        <pc:sldLayoutChg chg="delSp mod">
          <pc:chgData name="somabharath@gmail.com" userId="030ca38b99f2b79d" providerId="LiveId" clId="{428D37CD-5F23-4CDE-83A2-DA3F9D624871}" dt="2022-03-29T04:38:31.028" v="17" actId="478"/>
          <pc:sldLayoutMkLst>
            <pc:docMk/>
            <pc:sldMasterMk cId="791954662" sldId="2147483648"/>
            <pc:sldLayoutMk cId="2001692949" sldId="2147483671"/>
          </pc:sldLayoutMkLst>
          <pc:grpChg chg="del">
            <ac:chgData name="somabharath@gmail.com" userId="030ca38b99f2b79d" providerId="LiveId" clId="{428D37CD-5F23-4CDE-83A2-DA3F9D624871}" dt="2022-03-29T04:38:31.028" v="17" actId="478"/>
            <ac:grpSpMkLst>
              <pc:docMk/>
              <pc:sldMasterMk cId="791954662" sldId="2147483648"/>
              <pc:sldLayoutMk cId="2001692949" sldId="2147483671"/>
              <ac:grpSpMk id="9" creationId="{2802A992-B18A-47D4-8497-02E7586DF58D}"/>
            </ac:grpSpMkLst>
          </pc:grpChg>
        </pc:sldLayoutChg>
        <pc:sldLayoutChg chg="delSp modSp mod">
          <pc:chgData name="somabharath@gmail.com" userId="030ca38b99f2b79d" providerId="LiveId" clId="{428D37CD-5F23-4CDE-83A2-DA3F9D624871}" dt="2022-03-29T04:38:06.980" v="11" actId="14100"/>
          <pc:sldLayoutMkLst>
            <pc:docMk/>
            <pc:sldMasterMk cId="791954662" sldId="2147483648"/>
            <pc:sldLayoutMk cId="4202761244" sldId="2147483687"/>
          </pc:sldLayoutMkLst>
          <pc:spChg chg="mod">
            <ac:chgData name="somabharath@gmail.com" userId="030ca38b99f2b79d" providerId="LiveId" clId="{428D37CD-5F23-4CDE-83A2-DA3F9D624871}" dt="2022-03-29T04:38:06.980" v="11" actId="14100"/>
            <ac:spMkLst>
              <pc:docMk/>
              <pc:sldMasterMk cId="791954662" sldId="2147483648"/>
              <pc:sldLayoutMk cId="4202761244" sldId="2147483687"/>
              <ac:spMk id="3" creationId="{DC6F4971-704E-42EF-A852-52D75741FB7C}"/>
            </ac:spMkLst>
          </pc:spChg>
          <pc:spChg chg="del">
            <ac:chgData name="somabharath@gmail.com" userId="030ca38b99f2b79d" providerId="LiveId" clId="{428D37CD-5F23-4CDE-83A2-DA3F9D624871}" dt="2022-03-29T04:37:48.112" v="7" actId="478"/>
            <ac:spMkLst>
              <pc:docMk/>
              <pc:sldMasterMk cId="791954662" sldId="2147483648"/>
              <pc:sldLayoutMk cId="4202761244" sldId="2147483687"/>
              <ac:spMk id="19" creationId="{CA463A36-7025-4394-9467-8A3EC3425B00}"/>
            </ac:spMkLst>
          </pc:spChg>
          <pc:spChg chg="del">
            <ac:chgData name="somabharath@gmail.com" userId="030ca38b99f2b79d" providerId="LiveId" clId="{428D37CD-5F23-4CDE-83A2-DA3F9D624871}" dt="2022-03-29T04:37:56.051" v="8" actId="478"/>
            <ac:spMkLst>
              <pc:docMk/>
              <pc:sldMasterMk cId="791954662" sldId="2147483648"/>
              <pc:sldLayoutMk cId="4202761244" sldId="2147483687"/>
              <ac:spMk id="22" creationId="{BF2BE79E-EA17-4AB9-8CB5-714A52A6B2F5}"/>
            </ac:spMkLst>
          </pc:spChg>
          <pc:grpChg chg="del">
            <ac:chgData name="somabharath@gmail.com" userId="030ca38b99f2b79d" providerId="LiveId" clId="{428D37CD-5F23-4CDE-83A2-DA3F9D624871}" dt="2022-03-29T04:38:02.894" v="10" actId="478"/>
            <ac:grpSpMkLst>
              <pc:docMk/>
              <pc:sldMasterMk cId="791954662" sldId="2147483648"/>
              <pc:sldLayoutMk cId="4202761244" sldId="2147483687"/>
              <ac:grpSpMk id="4" creationId="{2967F7A9-F404-4412-B868-8EB67A41E2A4}"/>
            </ac:grpSpMkLst>
          </pc:grpChg>
        </pc:sldLayoutChg>
        <pc:sldLayoutChg chg="delSp modSp mod">
          <pc:chgData name="somabharath@gmail.com" userId="030ca38b99f2b79d" providerId="LiveId" clId="{428D37CD-5F23-4CDE-83A2-DA3F9D624871}" dt="2022-03-29T04:38:26.228" v="16" actId="14100"/>
          <pc:sldLayoutMkLst>
            <pc:docMk/>
            <pc:sldMasterMk cId="791954662" sldId="2147483648"/>
            <pc:sldLayoutMk cId="346862853" sldId="2147483688"/>
          </pc:sldLayoutMkLst>
          <pc:spChg chg="mod">
            <ac:chgData name="somabharath@gmail.com" userId="030ca38b99f2b79d" providerId="LiveId" clId="{428D37CD-5F23-4CDE-83A2-DA3F9D624871}" dt="2022-03-29T04:38:26.228" v="16" actId="14100"/>
            <ac:spMkLst>
              <pc:docMk/>
              <pc:sldMasterMk cId="791954662" sldId="2147483648"/>
              <pc:sldLayoutMk cId="346862853" sldId="2147483688"/>
              <ac:spMk id="3" creationId="{DC6F4971-704E-42EF-A852-52D75741FB7C}"/>
            </ac:spMkLst>
          </pc:spChg>
          <pc:spChg chg="del">
            <ac:chgData name="somabharath@gmail.com" userId="030ca38b99f2b79d" providerId="LiveId" clId="{428D37CD-5F23-4CDE-83A2-DA3F9D624871}" dt="2022-03-29T04:38:20.743" v="14" actId="478"/>
            <ac:spMkLst>
              <pc:docMk/>
              <pc:sldMasterMk cId="791954662" sldId="2147483648"/>
              <pc:sldLayoutMk cId="346862853" sldId="2147483688"/>
              <ac:spMk id="19" creationId="{CA463A36-7025-4394-9467-8A3EC3425B00}"/>
            </ac:spMkLst>
          </pc:spChg>
          <pc:spChg chg="del">
            <ac:chgData name="somabharath@gmail.com" userId="030ca38b99f2b79d" providerId="LiveId" clId="{428D37CD-5F23-4CDE-83A2-DA3F9D624871}" dt="2022-03-29T04:38:22.955" v="15" actId="478"/>
            <ac:spMkLst>
              <pc:docMk/>
              <pc:sldMasterMk cId="791954662" sldId="2147483648"/>
              <pc:sldLayoutMk cId="346862853" sldId="2147483688"/>
              <ac:spMk id="22" creationId="{BF2BE79E-EA17-4AB9-8CB5-714A52A6B2F5}"/>
            </ac:spMkLst>
          </pc:spChg>
          <pc:grpChg chg="del">
            <ac:chgData name="somabharath@gmail.com" userId="030ca38b99f2b79d" providerId="LiveId" clId="{428D37CD-5F23-4CDE-83A2-DA3F9D624871}" dt="2022-03-29T04:38:15.166" v="13" actId="478"/>
            <ac:grpSpMkLst>
              <pc:docMk/>
              <pc:sldMasterMk cId="791954662" sldId="2147483648"/>
              <pc:sldLayoutMk cId="346862853" sldId="2147483688"/>
              <ac:grpSpMk id="4" creationId="{2967F7A9-F404-4412-B868-8EB67A41E2A4}"/>
            </ac:grpSpMkLst>
          </pc:grpChg>
        </pc:sldLayoutChg>
      </pc:sldMaster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01T11:36:40.436" idx="2">
    <p:pos x="10" y="10"/>
    <p:text>https://www.rfwireless-world.com/IoT/IoT-Protocol-Stack-layers.html</p:text>
    <p:extLst>
      <p:ext uri="{C676402C-5697-4E1C-873F-D02D1690AC5C}">
        <p15:threadingInfo xmlns:p15="http://schemas.microsoft.com/office/powerpoint/2012/main" timeZoneBias="-330"/>
      </p:ext>
    </p:extLst>
  </p:cm>
  <p:cm authorId="2" dt="2021-02-08T23:37:44.640" idx="1">
    <p:pos x="10" y="146"/>
    <p:text>Theory for the stack</p:text>
    <p:extLst>
      <p:ext uri="{C676402C-5697-4E1C-873F-D02D1690AC5C}">
        <p15:threadingInfo xmlns:p15="http://schemas.microsoft.com/office/powerpoint/2012/main" timeZoneBias="-330">
          <p15:parentCm authorId="1" idx="2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430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23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12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51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560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jpeg"/><Relationship Id="rId9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8.jpeg"/><Relationship Id="rId5" Type="http://schemas.openxmlformats.org/officeDocument/2006/relationships/image" Target="../media/image4.png"/><Relationship Id="rId10" Type="http://schemas.openxmlformats.org/officeDocument/2006/relationships/image" Target="../media/image13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73"/>
          <a:stretch/>
        </p:blipFill>
        <p:spPr>
          <a:xfrm>
            <a:off x="9094462" y="2263964"/>
            <a:ext cx="1962228" cy="195871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986320"/>
            <a:ext cx="11929641" cy="5467689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488803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609274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Kalpesh H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Surati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#3160716 (IoT)   </a:t>
            </a:r>
            <a:r>
              <a:rPr lang="en-US" dirty="0">
                <a:solidFill>
                  <a:schemeClr val="tx1"/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</a:t>
            </a:r>
            <a:r>
              <a:rPr lang="fr-FR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1 – </a:t>
            </a:r>
            <a:r>
              <a:rPr lang="en-US" dirty="0">
                <a:solidFill>
                  <a:schemeClr val="tx1"/>
                </a:solidFill>
              </a:rPr>
              <a:t>Application areas of IoT</a:t>
            </a:r>
            <a:endParaRPr lang="en-US" dirty="0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191CF5-3D57-422B-B2EB-FF235E30DB22}"/>
              </a:ext>
            </a:extLst>
          </p:cNvPr>
          <p:cNvGrpSpPr/>
          <p:nvPr userDrawn="1"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Kalpesh H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Surati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#3160716 (IoT)   </a:t>
            </a:r>
            <a:r>
              <a:rPr lang="en-US" dirty="0">
                <a:solidFill>
                  <a:schemeClr val="tx1"/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</a:t>
            </a:r>
            <a:r>
              <a:rPr lang="fr-FR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1 – </a:t>
            </a:r>
            <a:r>
              <a:rPr lang="en-US" dirty="0">
                <a:solidFill>
                  <a:schemeClr val="tx1"/>
                </a:solidFill>
              </a:rPr>
              <a:t>Application areas of IoT</a:t>
            </a:r>
            <a:endParaRPr lang="en-US" dirty="0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3602D2-CAF0-4790-95E8-87990761ED0C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Kalpesh H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Surati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#3160716 (IoT)   </a:t>
            </a:r>
            <a:r>
              <a:rPr lang="en-US" dirty="0">
                <a:solidFill>
                  <a:schemeClr val="tx1"/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</a:t>
            </a:r>
            <a:r>
              <a:rPr lang="fr-FR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1 – </a:t>
            </a:r>
            <a:r>
              <a:rPr lang="en-US" dirty="0">
                <a:solidFill>
                  <a:schemeClr val="tx1"/>
                </a:solidFill>
              </a:rPr>
              <a:t>Application areas of IoT</a:t>
            </a:r>
            <a:endParaRPr lang="en-US" dirty="0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C60ED7-12D4-496E-AF73-0995BE8C12FD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90" r:id="rId8"/>
    <p:sldLayoutId id="2147483673" r:id="rId9"/>
    <p:sldLayoutId id="2147483691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1" r:id="rId16"/>
    <p:sldLayoutId id="2147483683" r:id="rId17"/>
    <p:sldLayoutId id="2147483682" r:id="rId18"/>
    <p:sldLayoutId id="2147483684" r:id="rId19"/>
    <p:sldLayoutId id="2147483685" r:id="rId20"/>
    <p:sldLayoutId id="2147483686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Relationship Id="rId4" Type="http://schemas.microsoft.com/office/2007/relationships/hdphoto" Target="../media/hdphoto1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Relationship Id="rId4" Type="http://schemas.microsoft.com/office/2007/relationships/hdphoto" Target="../media/hdphoto1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Relationship Id="rId4" Type="http://schemas.microsoft.com/office/2007/relationships/hdphoto" Target="../media/hdphoto15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Relationship Id="rId4" Type="http://schemas.microsoft.com/office/2007/relationships/hdphoto" Target="../media/hdphoto16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4" Type="http://schemas.microsoft.com/office/2007/relationships/hdphoto" Target="../media/hdphoto17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5" Type="http://schemas.microsoft.com/office/2007/relationships/hdphoto" Target="../media/hdphoto3.wdp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2.wdp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4.wdp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9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32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33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4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35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5" Type="http://schemas.microsoft.com/office/2007/relationships/hdphoto" Target="../media/hdphoto36.wdp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5" Type="http://schemas.microsoft.com/office/2007/relationships/hdphoto" Target="../media/hdphoto4.wdp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37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8.png"/><Relationship Id="rId7" Type="http://schemas.microsoft.com/office/2007/relationships/hdphoto" Target="../media/hdphoto39.wdp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microsoft.com/office/2007/relationships/hdphoto" Target="../media/hdphoto38.wdp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7.jpg"/><Relationship Id="rId7" Type="http://schemas.microsoft.com/office/2007/relationships/hdphoto" Target="../media/hdphoto39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microsoft.com/office/2007/relationships/hdphoto" Target="../media/hdphoto38.wdp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7.jpg"/><Relationship Id="rId7" Type="http://schemas.microsoft.com/office/2007/relationships/hdphoto" Target="../media/hdphoto40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microsoft.com/office/2007/relationships/hdphoto" Target="../media/hdphoto38.wdp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hdphoto" Target="../media/hdphoto41.wdp"/><Relationship Id="rId3" Type="http://schemas.openxmlformats.org/officeDocument/2006/relationships/image" Target="../media/image59.png"/><Relationship Id="rId7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jpeg"/><Relationship Id="rId11" Type="http://schemas.openxmlformats.org/officeDocument/2006/relationships/image" Target="../media/image67.png"/><Relationship Id="rId5" Type="http://schemas.microsoft.com/office/2007/relationships/hdphoto" Target="../media/hdphoto38.wdp"/><Relationship Id="rId10" Type="http://schemas.microsoft.com/office/2007/relationships/hdphoto" Target="../media/hdphoto42.wdp"/><Relationship Id="rId4" Type="http://schemas.openxmlformats.org/officeDocument/2006/relationships/image" Target="../media/image58.png"/><Relationship Id="rId9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hdphoto" Target="../media/hdphoto42.wdp"/><Relationship Id="rId3" Type="http://schemas.microsoft.com/office/2007/relationships/hdphoto" Target="../media/hdphoto38.wdp"/><Relationship Id="rId7" Type="http://schemas.openxmlformats.org/officeDocument/2006/relationships/image" Target="../media/image66.png"/><Relationship Id="rId12" Type="http://schemas.openxmlformats.org/officeDocument/2006/relationships/image" Target="../media/image6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microsoft.com/office/2007/relationships/hdphoto" Target="../media/hdphoto41.wdp"/><Relationship Id="rId11" Type="http://schemas.openxmlformats.org/officeDocument/2006/relationships/image" Target="../media/image68.png"/><Relationship Id="rId5" Type="http://schemas.openxmlformats.org/officeDocument/2006/relationships/image" Target="../media/image65.png"/><Relationship Id="rId10" Type="http://schemas.openxmlformats.org/officeDocument/2006/relationships/image" Target="../media/image59.png"/><Relationship Id="rId4" Type="http://schemas.openxmlformats.org/officeDocument/2006/relationships/image" Target="../media/image64.jpeg"/><Relationship Id="rId9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43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44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45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5" Type="http://schemas.microsoft.com/office/2007/relationships/hdphoto" Target="../media/hdphoto5.wdp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5" Type="http://schemas.microsoft.com/office/2007/relationships/hdphoto" Target="../media/hdphoto6.wdp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6" Type="http://schemas.microsoft.com/office/2007/relationships/hdphoto" Target="../media/hdphoto8.wdp"/><Relationship Id="rId5" Type="http://schemas.openxmlformats.org/officeDocument/2006/relationships/image" Target="../media/image20.png"/><Relationship Id="rId4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6" Type="http://schemas.microsoft.com/office/2007/relationships/hdphoto" Target="../media/hdphoto10.wdp"/><Relationship Id="rId5" Type="http://schemas.openxmlformats.org/officeDocument/2006/relationships/image" Target="../media/image22.png"/><Relationship Id="rId4" Type="http://schemas.microsoft.com/office/2007/relationships/hdphoto" Target="../media/hdphoto9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Relationship Id="rId6" Type="http://schemas.microsoft.com/office/2007/relationships/hdphoto" Target="../media/hdphoto12.wdp"/><Relationship Id="rId5" Type="http://schemas.openxmlformats.org/officeDocument/2006/relationships/image" Target="../media/image24.png"/><Relationship Id="rId4" Type="http://schemas.microsoft.com/office/2007/relationships/hdphoto" Target="../media/hdphoto1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5353-D4D5-43D7-A039-6CFC6871D6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b="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Unit-1</a:t>
            </a:r>
            <a:r>
              <a:rPr lang="en-US" dirty="0"/>
              <a:t> </a:t>
            </a:r>
            <a:br>
              <a:rPr lang="en-US" dirty="0"/>
            </a:br>
            <a:r>
              <a:rPr lang="en-US" sz="4800" dirty="0"/>
              <a:t>Introduction to </a:t>
            </a:r>
            <a:br>
              <a:rPr lang="en-US" sz="4800" dirty="0"/>
            </a:br>
            <a:r>
              <a:rPr lang="en-US" sz="4800" dirty="0"/>
              <a:t>Internet of Things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D4005A-4647-4086-9144-7BCC7DFEFB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817D43-889A-4049-ACFD-9B3B648B6A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0943" y="6460408"/>
            <a:ext cx="3735998" cy="2900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86D614-6447-4787-8025-9C902A1B73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7AB9BC-FE08-46B2-A19C-803CB5DF0C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AutoShape 3">
            <a:extLst>
              <a:ext uri="{FF2B5EF4-FFF2-40B4-BE49-F238E27FC236}">
                <a16:creationId xmlns:a16="http://schemas.microsoft.com/office/drawing/2014/main" id="{3D1B70E7-2396-452E-A00A-D1D4AA1E56D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573676" y="-3055324"/>
            <a:ext cx="7721600" cy="145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IOT and Applications</a:t>
            </a:r>
            <a:endParaRPr lang="en-US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GTU # 3160716 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842A230-B153-608D-A382-37ABD95BED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custDataLst>
      <p:tags r:id="rId1"/>
    </p:custDataLst>
    <p:extLst>
      <p:ext uri="{BB962C8B-B14F-4D97-AF65-F5344CB8AC3E}">
        <p14:creationId xmlns:p14="http://schemas.microsoft.com/office/powerpoint/2010/main" val="661001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IoT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083" y="1090153"/>
            <a:ext cx="3853821" cy="5061265"/>
          </a:xfrm>
        </p:spPr>
        <p:txBody>
          <a:bodyPr/>
          <a:lstStyle/>
          <a:p>
            <a:r>
              <a:rPr lang="en-US" dirty="0"/>
              <a:t>Safety: </a:t>
            </a:r>
          </a:p>
          <a:p>
            <a:pPr lvl="1"/>
            <a:r>
              <a:rPr lang="en-US" dirty="0"/>
              <a:t>Sensitive personal details of a user might be compromised </a:t>
            </a:r>
            <a:r>
              <a:rPr lang="en-US"/>
              <a:t>when the </a:t>
            </a:r>
            <a:r>
              <a:rPr lang="en-US" dirty="0"/>
              <a:t>devices are connected to the Internet.</a:t>
            </a:r>
          </a:p>
          <a:p>
            <a:pPr lvl="1"/>
            <a:r>
              <a:rPr lang="en-US" dirty="0"/>
              <a:t>So data security is a major challenge.</a:t>
            </a:r>
          </a:p>
          <a:p>
            <a:pPr lvl="1"/>
            <a:r>
              <a:rPr lang="en-US" dirty="0"/>
              <a:t>This could cause a loss to the user. </a:t>
            </a:r>
          </a:p>
          <a:p>
            <a:pPr lvl="1"/>
            <a:r>
              <a:rPr lang="en-US" dirty="0"/>
              <a:t>Equipment in the huge IoT network may also be at risk. </a:t>
            </a:r>
          </a:p>
          <a:p>
            <a:pPr lvl="1"/>
            <a:r>
              <a:rPr lang="en-US" dirty="0"/>
              <a:t>Therefore, equipment safety is also critical.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223" y="1262431"/>
            <a:ext cx="7815467" cy="41310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9094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in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9" y="863444"/>
            <a:ext cx="6238448" cy="5590365"/>
          </a:xfrm>
        </p:spPr>
        <p:txBody>
          <a:bodyPr/>
          <a:lstStyle/>
          <a:p>
            <a:r>
              <a:rPr lang="en-US" dirty="0"/>
              <a:t>In the IoT, things refer to a variety of devices. It can be anything even humans in it become a thing. </a:t>
            </a:r>
          </a:p>
          <a:p>
            <a:r>
              <a:rPr lang="en-US" dirty="0"/>
              <a:t>For something to qualify as a “thing”, it requires identity of its existence. </a:t>
            </a:r>
          </a:p>
          <a:p>
            <a:r>
              <a:rPr lang="en-US" dirty="0"/>
              <a:t>The “thing” in a network can be monitored/measure. For example, a temperature sensor could be a thing. </a:t>
            </a:r>
          </a:p>
          <a:p>
            <a:r>
              <a:rPr lang="en-US" dirty="0"/>
              <a:t>Things are capable of exchanging data with other connected devices in the system. </a:t>
            </a:r>
          </a:p>
          <a:p>
            <a:r>
              <a:rPr lang="en-US" dirty="0"/>
              <a:t>The data could be stored in a centralized server (or cloud), processed there and a control action could be initiated. </a:t>
            </a:r>
          </a:p>
          <a:p>
            <a:r>
              <a:rPr lang="en-US" dirty="0"/>
              <a:t>The devices having all the above characteristics are known as things.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999" y="1298864"/>
            <a:ext cx="5544881" cy="40940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8942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in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4139" y="885215"/>
            <a:ext cx="5128118" cy="5590565"/>
          </a:xfrm>
        </p:spPr>
        <p:txBody>
          <a:bodyPr/>
          <a:lstStyle/>
          <a:p>
            <a:r>
              <a:rPr lang="en-US" dirty="0"/>
              <a:t>Some of the famous “things” are temperature sensors, pressure sensors, humidity sensors, etc. </a:t>
            </a:r>
          </a:p>
          <a:p>
            <a:r>
              <a:rPr lang="en-US" dirty="0"/>
              <a:t>The data from these sensors are collected and sent it to the cloud or stored it in local server for data analysis.</a:t>
            </a:r>
          </a:p>
          <a:p>
            <a:r>
              <a:rPr lang="en-US" dirty="0"/>
              <a:t>Based on the data analysis, the control action would be taken. </a:t>
            </a:r>
          </a:p>
          <a:p>
            <a:r>
              <a:rPr lang="en-US" dirty="0"/>
              <a:t>For example, switching off the water heater remotely when the water is heated as per requirement.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28" y="1213571"/>
            <a:ext cx="6593272" cy="45222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8042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in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9924" y="1516458"/>
            <a:ext cx="4414930" cy="5226688"/>
          </a:xfrm>
        </p:spPr>
        <p:txBody>
          <a:bodyPr/>
          <a:lstStyle/>
          <a:p>
            <a:pPr lvl="1"/>
            <a:r>
              <a:rPr lang="en-US" dirty="0"/>
              <a:t>Industrial motors</a:t>
            </a:r>
          </a:p>
          <a:p>
            <a:pPr lvl="1"/>
            <a:r>
              <a:rPr lang="en-US" dirty="0" err="1"/>
              <a:t>Wearables</a:t>
            </a:r>
            <a:r>
              <a:rPr lang="en-US" dirty="0"/>
              <a:t> (e.g., watch)</a:t>
            </a:r>
          </a:p>
          <a:p>
            <a:pPr lvl="1"/>
            <a:r>
              <a:rPr lang="en-US" dirty="0"/>
              <a:t>Vehicles </a:t>
            </a:r>
          </a:p>
          <a:p>
            <a:pPr lvl="1"/>
            <a:r>
              <a:rPr lang="en-US" dirty="0"/>
              <a:t>Shoes </a:t>
            </a:r>
          </a:p>
          <a:p>
            <a:pPr lvl="1"/>
            <a:r>
              <a:rPr lang="en-US" dirty="0"/>
              <a:t>Heart monitoring implants (e.g., pacemaker, ECG real-time tracking) </a:t>
            </a:r>
          </a:p>
          <a:p>
            <a:pPr lvl="1"/>
            <a:r>
              <a:rPr lang="en-US" dirty="0"/>
              <a:t>Biochip transponders (for animals in farms)</a:t>
            </a:r>
          </a:p>
          <a:p>
            <a:pPr lvl="1"/>
            <a:r>
              <a:rPr lang="en-US" dirty="0"/>
              <a:t>Automobiles with built-in sensors (automobile feature real-time monitoring)</a:t>
            </a:r>
          </a:p>
          <a:p>
            <a:pPr lvl="1"/>
            <a:r>
              <a:rPr lang="en-US" dirty="0"/>
              <a:t>Food/perishables quality measuring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7" y="1765642"/>
            <a:ext cx="6826827" cy="356701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583096" y="902442"/>
            <a:ext cx="11241757" cy="4227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 just sensors, the following can also be called as things: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368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in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227" y="1415143"/>
            <a:ext cx="5484421" cy="4004523"/>
          </a:xfrm>
        </p:spPr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IoT</a:t>
            </a:r>
            <a:r>
              <a:rPr lang="en-US" dirty="0"/>
              <a:t>-based home automation, the “things” could be the following </a:t>
            </a:r>
          </a:p>
          <a:p>
            <a:pPr lvl="1"/>
            <a:r>
              <a:rPr lang="en-US" dirty="0"/>
              <a:t>Lighting control and automation devices </a:t>
            </a:r>
          </a:p>
          <a:p>
            <a:pPr lvl="1"/>
            <a:r>
              <a:rPr lang="en-US" dirty="0"/>
              <a:t>Ventilation devices</a:t>
            </a:r>
          </a:p>
          <a:p>
            <a:pPr lvl="1"/>
            <a:r>
              <a:rPr lang="en-US" dirty="0"/>
              <a:t>Air conditioning [heating, ventilation and air conditioning (HVAC)] systems </a:t>
            </a:r>
          </a:p>
          <a:p>
            <a:pPr lvl="1"/>
            <a:r>
              <a:rPr lang="en-US" dirty="0"/>
              <a:t>Appliances such as washer/dryer </a:t>
            </a:r>
          </a:p>
          <a:p>
            <a:pPr lvl="1"/>
            <a:r>
              <a:rPr lang="en-US" dirty="0"/>
              <a:t>Air purifiers </a:t>
            </a:r>
          </a:p>
          <a:p>
            <a:pPr lvl="1"/>
            <a:r>
              <a:rPr lang="en-US" dirty="0"/>
              <a:t>Ovens or refrigerators/freezers that use Wi-Fi for remote monitoring </a:t>
            </a:r>
          </a:p>
          <a:p>
            <a:pPr lvl="1"/>
            <a:r>
              <a:rPr lang="en-US" dirty="0"/>
              <a:t>Security cameras</a:t>
            </a:r>
          </a:p>
          <a:p>
            <a:pPr lvl="1"/>
            <a:r>
              <a:rPr lang="en-US" dirty="0"/>
              <a:t>Smart phones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37" r="12957"/>
          <a:stretch/>
        </p:blipFill>
        <p:spPr>
          <a:xfrm>
            <a:off x="5976731" y="1415143"/>
            <a:ext cx="5652654" cy="44055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131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Stack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474843"/>
          </a:xfrm>
        </p:spPr>
        <p:txBody>
          <a:bodyPr/>
          <a:lstStyle/>
          <a:p>
            <a:r>
              <a:rPr lang="en-US" dirty="0"/>
              <a:t>Like other digital technology </a:t>
            </a:r>
            <a:r>
              <a:rPr lang="en-US" dirty="0" err="1"/>
              <a:t>IoT</a:t>
            </a:r>
            <a:r>
              <a:rPr lang="en-US" dirty="0"/>
              <a:t> has stack layers.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131180" y="1563579"/>
            <a:ext cx="6195703" cy="32472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Following are the identified seven layers in IoT stack. </a:t>
            </a:r>
          </a:p>
          <a:p>
            <a:pPr lvl="1"/>
            <a:r>
              <a:rPr lang="en-US" dirty="0"/>
              <a:t>Layer 1 (Physical or Sensor Layer)</a:t>
            </a:r>
          </a:p>
          <a:p>
            <a:pPr lvl="1"/>
            <a:r>
              <a:rPr lang="en-US" dirty="0"/>
              <a:t>Layer 2 (Processing and Control Action layer)</a:t>
            </a:r>
          </a:p>
          <a:p>
            <a:pPr lvl="1"/>
            <a:r>
              <a:rPr lang="en-US" dirty="0"/>
              <a:t>Layer 3 (Hardware Interface Layer)</a:t>
            </a:r>
          </a:p>
          <a:p>
            <a:pPr lvl="1"/>
            <a:r>
              <a:rPr lang="en-US" dirty="0"/>
              <a:t>Layer 4 (RF Layer)</a:t>
            </a:r>
          </a:p>
          <a:p>
            <a:pPr lvl="1"/>
            <a:r>
              <a:rPr lang="en-US" dirty="0"/>
              <a:t>Layer 5 (Session/Message Layer)</a:t>
            </a:r>
          </a:p>
          <a:p>
            <a:pPr lvl="1"/>
            <a:r>
              <a:rPr lang="en-US" dirty="0"/>
              <a:t>Layer 6 (User Experience Layer)</a:t>
            </a:r>
          </a:p>
          <a:p>
            <a:pPr lvl="1"/>
            <a:r>
              <a:rPr lang="en-US" dirty="0"/>
              <a:t>Layer 7 (Application Layer)</a:t>
            </a:r>
          </a:p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6326883" y="4945736"/>
            <a:ext cx="4327124" cy="536872"/>
            <a:chOff x="2845135" y="4227364"/>
            <a:chExt cx="4327124" cy="536872"/>
          </a:xfrm>
        </p:grpSpPr>
        <p:sp>
          <p:nvSpPr>
            <p:cNvPr id="7" name="Rectangle 6"/>
            <p:cNvSpPr/>
            <p:nvPr/>
          </p:nvSpPr>
          <p:spPr>
            <a:xfrm>
              <a:off x="4539894" y="4227364"/>
              <a:ext cx="2623458" cy="5368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3764505" y="4343429"/>
              <a:ext cx="775389" cy="2886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845135" y="4303111"/>
              <a:ext cx="8451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Layer 1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544347" y="4326677"/>
              <a:ext cx="2627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Physical or Sensor Layer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326883" y="4345974"/>
            <a:ext cx="4318217" cy="646331"/>
            <a:chOff x="2845135" y="4172634"/>
            <a:chExt cx="4318217" cy="646331"/>
          </a:xfrm>
        </p:grpSpPr>
        <p:sp>
          <p:nvSpPr>
            <p:cNvPr id="14" name="Rectangle 13"/>
            <p:cNvSpPr/>
            <p:nvPr/>
          </p:nvSpPr>
          <p:spPr>
            <a:xfrm>
              <a:off x="4539894" y="4227364"/>
              <a:ext cx="2623458" cy="5368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Arrow 14"/>
            <p:cNvSpPr/>
            <p:nvPr/>
          </p:nvSpPr>
          <p:spPr>
            <a:xfrm>
              <a:off x="3764505" y="4343429"/>
              <a:ext cx="775389" cy="2886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845135" y="4303111"/>
              <a:ext cx="8451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Layer 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535441" y="4172634"/>
              <a:ext cx="26279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Processing and </a:t>
              </a:r>
            </a:p>
            <a:p>
              <a:pPr algn="ctr"/>
              <a:r>
                <a:rPr lang="en-US" dirty="0"/>
                <a:t>Control Action Layer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331337" y="3866322"/>
            <a:ext cx="4313764" cy="536872"/>
            <a:chOff x="6340244" y="3386818"/>
            <a:chExt cx="4313764" cy="536872"/>
          </a:xfrm>
        </p:grpSpPr>
        <p:sp>
          <p:nvSpPr>
            <p:cNvPr id="19" name="Rectangle 18"/>
            <p:cNvSpPr/>
            <p:nvPr/>
          </p:nvSpPr>
          <p:spPr>
            <a:xfrm>
              <a:off x="8035003" y="3386818"/>
              <a:ext cx="2619004" cy="5368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Arrow 19"/>
            <p:cNvSpPr/>
            <p:nvPr/>
          </p:nvSpPr>
          <p:spPr>
            <a:xfrm>
              <a:off x="7259614" y="3502883"/>
              <a:ext cx="775389" cy="2886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40244" y="3462565"/>
              <a:ext cx="8451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Layer 3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35004" y="3486131"/>
              <a:ext cx="26190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Hardware Interface Layer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326883" y="3357063"/>
            <a:ext cx="4318218" cy="536872"/>
            <a:chOff x="2845135" y="4227364"/>
            <a:chExt cx="4318218" cy="536872"/>
          </a:xfrm>
        </p:grpSpPr>
        <p:sp>
          <p:nvSpPr>
            <p:cNvPr id="24" name="Rectangle 23"/>
            <p:cNvSpPr/>
            <p:nvPr/>
          </p:nvSpPr>
          <p:spPr>
            <a:xfrm>
              <a:off x="4539894" y="4227364"/>
              <a:ext cx="2623458" cy="5368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ight Arrow 24"/>
            <p:cNvSpPr/>
            <p:nvPr/>
          </p:nvSpPr>
          <p:spPr>
            <a:xfrm>
              <a:off x="3764505" y="4343429"/>
              <a:ext cx="775389" cy="2886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845135" y="4303111"/>
              <a:ext cx="8451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Layer 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535441" y="4326677"/>
              <a:ext cx="2627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RF Layer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326883" y="2832672"/>
            <a:ext cx="4318217" cy="536872"/>
            <a:chOff x="2845135" y="4227364"/>
            <a:chExt cx="4318217" cy="536872"/>
          </a:xfrm>
        </p:grpSpPr>
        <p:sp>
          <p:nvSpPr>
            <p:cNvPr id="29" name="Rectangle 28"/>
            <p:cNvSpPr/>
            <p:nvPr/>
          </p:nvSpPr>
          <p:spPr>
            <a:xfrm>
              <a:off x="4539894" y="4227364"/>
              <a:ext cx="2623458" cy="5368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ight Arrow 29"/>
            <p:cNvSpPr/>
            <p:nvPr/>
          </p:nvSpPr>
          <p:spPr>
            <a:xfrm>
              <a:off x="3764505" y="4343429"/>
              <a:ext cx="775389" cy="2886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845135" y="4303111"/>
              <a:ext cx="8451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Layer 5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535442" y="4326677"/>
              <a:ext cx="26279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Session/Message Layer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326883" y="2290130"/>
            <a:ext cx="4318218" cy="536872"/>
            <a:chOff x="2845135" y="4227364"/>
            <a:chExt cx="4318218" cy="536872"/>
          </a:xfrm>
        </p:grpSpPr>
        <p:sp>
          <p:nvSpPr>
            <p:cNvPr id="34" name="Rectangle 33"/>
            <p:cNvSpPr/>
            <p:nvPr/>
          </p:nvSpPr>
          <p:spPr>
            <a:xfrm>
              <a:off x="4539894" y="4227364"/>
              <a:ext cx="2623458" cy="5368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ight Arrow 34"/>
            <p:cNvSpPr/>
            <p:nvPr/>
          </p:nvSpPr>
          <p:spPr>
            <a:xfrm>
              <a:off x="3764505" y="4343429"/>
              <a:ext cx="775389" cy="2886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845135" y="4303111"/>
              <a:ext cx="8451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Layer 6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544349" y="4326677"/>
              <a:ext cx="26190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User Experience Layer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326883" y="1768027"/>
            <a:ext cx="4318217" cy="536872"/>
            <a:chOff x="2845135" y="4227364"/>
            <a:chExt cx="4318217" cy="536872"/>
          </a:xfrm>
        </p:grpSpPr>
        <p:sp>
          <p:nvSpPr>
            <p:cNvPr id="39" name="Rectangle 38"/>
            <p:cNvSpPr/>
            <p:nvPr/>
          </p:nvSpPr>
          <p:spPr>
            <a:xfrm>
              <a:off x="4539894" y="4227364"/>
              <a:ext cx="2623458" cy="5368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ight Arrow 39"/>
            <p:cNvSpPr/>
            <p:nvPr/>
          </p:nvSpPr>
          <p:spPr>
            <a:xfrm>
              <a:off x="3764505" y="4343429"/>
              <a:ext cx="775389" cy="2886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845135" y="4303111"/>
              <a:ext cx="8451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Layer 7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535441" y="4326677"/>
              <a:ext cx="26279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Application Layer</a:t>
              </a:r>
            </a:p>
          </p:txBody>
        </p:sp>
      </p:grpSp>
      <p:sp>
        <p:nvSpPr>
          <p:cNvPr id="46" name="Rectangle 45"/>
          <p:cNvSpPr/>
          <p:nvPr/>
        </p:nvSpPr>
        <p:spPr>
          <a:xfrm rot="16200000">
            <a:off x="9304017" y="3341183"/>
            <a:ext cx="3646715" cy="534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IoT</a:t>
            </a:r>
            <a:r>
              <a:rPr lang="en-US" dirty="0"/>
              <a:t> Protocol Stack Layers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150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Stack  - Layer 1 (Physical or Sensor Layer)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7086049" cy="5590565"/>
          </a:xfrm>
        </p:spPr>
        <p:txBody>
          <a:bodyPr/>
          <a:lstStyle/>
          <a:p>
            <a:r>
              <a:rPr lang="en-US" dirty="0"/>
              <a:t>This layer is concerned about the physical components, which mainly includes sensors. </a:t>
            </a:r>
          </a:p>
          <a:p>
            <a:r>
              <a:rPr lang="en-US" dirty="0"/>
              <a:t>In this layer, the sensors are the core component. </a:t>
            </a:r>
          </a:p>
          <a:p>
            <a:r>
              <a:rPr lang="en-US" dirty="0"/>
              <a:t>Temperature sensor, pressure sensor, humidity sensor, etc. can all be referred as physical layer components. </a:t>
            </a:r>
          </a:p>
          <a:p>
            <a:r>
              <a:rPr lang="en-US" dirty="0"/>
              <a:t>In industrial automation, PLC, actuator, etc. are considered as physical layer components. </a:t>
            </a:r>
          </a:p>
          <a:p>
            <a:r>
              <a:rPr lang="en-US" dirty="0"/>
              <a:t>This layer is responsible for data collection and action execution.</a:t>
            </a:r>
          </a:p>
          <a:p>
            <a:r>
              <a:rPr lang="en-US" dirty="0"/>
              <a:t>Selection of sensors is important and choosing an appropriate sensor is the challenge in this layer. </a:t>
            </a:r>
          </a:p>
          <a:p>
            <a:r>
              <a:rPr lang="en-US" dirty="0"/>
              <a:t>Action execution, sensing and data collection happens here.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888" y="1189396"/>
            <a:ext cx="4744112" cy="39534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0775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Stack  - Layer 2 (Processing and Control Action Layer)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655" y="947398"/>
            <a:ext cx="5622506" cy="5354927"/>
          </a:xfrm>
        </p:spPr>
        <p:txBody>
          <a:bodyPr/>
          <a:lstStyle/>
          <a:p>
            <a:r>
              <a:rPr lang="en-US" dirty="0"/>
              <a:t>This important layer contains core components of </a:t>
            </a:r>
            <a:r>
              <a:rPr lang="en-US" dirty="0" err="1"/>
              <a:t>IoT</a:t>
            </a:r>
            <a:r>
              <a:rPr lang="en-US" dirty="0"/>
              <a:t> system. </a:t>
            </a:r>
          </a:p>
          <a:p>
            <a:r>
              <a:rPr lang="en-US" dirty="0"/>
              <a:t>The microcontrollers or processors are found in this layer.</a:t>
            </a:r>
          </a:p>
          <a:p>
            <a:r>
              <a:rPr lang="en-US" dirty="0"/>
              <a:t>The data is received by the microcontrollers from the sensors.</a:t>
            </a:r>
          </a:p>
          <a:p>
            <a:r>
              <a:rPr lang="en-US" dirty="0"/>
              <a:t>A variety of development kits are available in the market; like Arduino, Raspberry Pi, Node MCU, PIC, ARM development boards, etc. </a:t>
            </a:r>
          </a:p>
          <a:p>
            <a:r>
              <a:rPr lang="en-US" dirty="0"/>
              <a:t>Microcontroller/Processor and operating system play vital role at this layer</a:t>
            </a:r>
          </a:p>
          <a:p>
            <a:r>
              <a:rPr lang="en-US" dirty="0"/>
              <a:t>Data collected from the sensors is processed in this layer.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033" y="863444"/>
            <a:ext cx="4261829" cy="459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4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Stack  - Layer 3 (Hardware Interface Layer)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4358" y="1081158"/>
            <a:ext cx="5151958" cy="4447445"/>
          </a:xfrm>
        </p:spPr>
        <p:txBody>
          <a:bodyPr/>
          <a:lstStyle/>
          <a:p>
            <a:r>
              <a:rPr lang="en-US" dirty="0"/>
              <a:t>The 3</a:t>
            </a:r>
            <a:r>
              <a:rPr lang="en-US" baseline="30000" dirty="0"/>
              <a:t>rd</a:t>
            </a:r>
            <a:r>
              <a:rPr lang="en-US" dirty="0"/>
              <a:t> layer in the stack is the Hardware Interface Layer. </a:t>
            </a:r>
          </a:p>
          <a:p>
            <a:r>
              <a:rPr lang="en-US" dirty="0"/>
              <a:t>Hardware components and communication standards such as RS232, CAN, SPI, SCI, I 2C, etc. occupy this layer. </a:t>
            </a:r>
          </a:p>
          <a:p>
            <a:r>
              <a:rPr lang="en-US" dirty="0"/>
              <a:t>All these components ensure flawless communication </a:t>
            </a:r>
          </a:p>
          <a:p>
            <a:r>
              <a:rPr lang="en-US" dirty="0"/>
              <a:t>Handshake happens here.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9" t="8373" r="4824" b="16402"/>
          <a:stretch/>
        </p:blipFill>
        <p:spPr>
          <a:xfrm>
            <a:off x="741742" y="813601"/>
            <a:ext cx="5870074" cy="507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4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Stack  - Layer 4 (RF Layer)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197" y="939645"/>
            <a:ext cx="6584517" cy="4856244"/>
          </a:xfrm>
        </p:spPr>
        <p:txBody>
          <a:bodyPr/>
          <a:lstStyle/>
          <a:p>
            <a:r>
              <a:rPr lang="en-US" dirty="0"/>
              <a:t>Whenever one talks about IoT, RF is discussed and comes in picture. </a:t>
            </a:r>
          </a:p>
          <a:p>
            <a:r>
              <a:rPr lang="en-US" dirty="0"/>
              <a:t>It plays a major role in the communication channel – whether it is short range or long range. </a:t>
            </a:r>
          </a:p>
          <a:p>
            <a:r>
              <a:rPr lang="en-US" dirty="0"/>
              <a:t>Protocols used for communication and transport of data based on RF are listed in this layer. </a:t>
            </a:r>
          </a:p>
          <a:p>
            <a:r>
              <a:rPr lang="en-US" dirty="0"/>
              <a:t>Some famous and common protocols are Wi-Fi, NFC, RFID, Bluetooth, </a:t>
            </a:r>
            <a:r>
              <a:rPr lang="en-US" dirty="0" err="1"/>
              <a:t>Zigbee</a:t>
            </a:r>
            <a:r>
              <a:rPr lang="en-US" dirty="0"/>
              <a:t>, etc. </a:t>
            </a:r>
          </a:p>
          <a:p>
            <a:r>
              <a:rPr lang="en-US" dirty="0"/>
              <a:t>RF layer does communication of data using radio frequency based Electromagnetic (EM) waves</a:t>
            </a:r>
          </a:p>
          <a:p>
            <a:r>
              <a:rPr lang="en-US" dirty="0"/>
              <a:t>This layer can also include Li-Fi; which are effective alternates for RF protocols.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8" t="11401" r="6407" b="17028"/>
          <a:stretch/>
        </p:blipFill>
        <p:spPr>
          <a:xfrm>
            <a:off x="126609" y="1616339"/>
            <a:ext cx="5317588" cy="350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76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Introduction to Internet of Things (IoT)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425029"/>
          </a:xfrm>
        </p:spPr>
        <p:txBody>
          <a:bodyPr/>
          <a:lstStyle/>
          <a:p>
            <a:r>
              <a:rPr lang="en-US" dirty="0"/>
              <a:t>First of all we should discuss about the name “IoT – Internet of Things” in detail.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833" y="1487932"/>
            <a:ext cx="7644334" cy="403119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131180" y="5718584"/>
            <a:ext cx="9478851" cy="1008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 we have to discuss about the first word “Internet” and then everything about the “Things”.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151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Stack  - Layer 5 (Session/Message Layer)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9430" y="1459202"/>
            <a:ext cx="4953544" cy="3867178"/>
          </a:xfrm>
        </p:spPr>
        <p:txBody>
          <a:bodyPr/>
          <a:lstStyle/>
          <a:p>
            <a:r>
              <a:rPr lang="en-US" dirty="0"/>
              <a:t>Like computer network session management is also important in </a:t>
            </a:r>
            <a:r>
              <a:rPr lang="en-US" dirty="0" err="1"/>
              <a:t>IoT</a:t>
            </a:r>
            <a:r>
              <a:rPr lang="en-US" dirty="0"/>
              <a:t>. </a:t>
            </a:r>
          </a:p>
          <a:p>
            <a:r>
              <a:rPr lang="en-US" dirty="0"/>
              <a:t>There are many protocols which manage how messages or data are broadcasted to the cloud. </a:t>
            </a:r>
          </a:p>
          <a:p>
            <a:r>
              <a:rPr lang="en-US" dirty="0"/>
              <a:t>Layer 5 (session layer) deals with the various messaging protocols as MQTT, </a:t>
            </a:r>
            <a:r>
              <a:rPr lang="en-US" dirty="0" err="1"/>
              <a:t>CoAP</a:t>
            </a:r>
            <a:r>
              <a:rPr lang="en-US" dirty="0"/>
              <a:t>, etc. and also other protocols such as SSH and FTP.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23" y="939645"/>
            <a:ext cx="5580944" cy="520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3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Stack  - Layer 6 (User Experience Layer)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343" y="939645"/>
            <a:ext cx="5515371" cy="4622956"/>
          </a:xfrm>
        </p:spPr>
        <p:txBody>
          <a:bodyPr/>
          <a:lstStyle/>
          <a:p>
            <a:r>
              <a:rPr lang="en-US" dirty="0"/>
              <a:t>This layer deals with providing best experience to the end users of </a:t>
            </a:r>
            <a:r>
              <a:rPr lang="en-US" dirty="0" err="1"/>
              <a:t>IoT</a:t>
            </a:r>
            <a:r>
              <a:rPr lang="en-US" dirty="0"/>
              <a:t> products. </a:t>
            </a:r>
          </a:p>
          <a:p>
            <a:r>
              <a:rPr lang="en-US" dirty="0"/>
              <a:t>The 6th layer takes care of rich UI designs with lots of features, which provide a pleasing experience while using the service/system or product. </a:t>
            </a:r>
          </a:p>
          <a:p>
            <a:r>
              <a:rPr lang="en-US" dirty="0"/>
              <a:t>Object-oriented programming languages, scripting languages, analytics tools, etc. all should be included in this layer. </a:t>
            </a:r>
          </a:p>
          <a:p>
            <a:r>
              <a:rPr lang="en-US" dirty="0"/>
              <a:t>This is also known as User Experience and Visualization Layer.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8" t="11225" r="6967" b="11903"/>
          <a:stretch/>
        </p:blipFill>
        <p:spPr>
          <a:xfrm>
            <a:off x="647114" y="1497037"/>
            <a:ext cx="5627078" cy="406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92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Stack  - Layer 7 (Application Layer)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2230" y="1041979"/>
            <a:ext cx="5642610" cy="4695881"/>
          </a:xfrm>
        </p:spPr>
        <p:txBody>
          <a:bodyPr/>
          <a:lstStyle/>
          <a:p>
            <a:r>
              <a:rPr lang="en-US" dirty="0"/>
              <a:t>Everything comes to perfection at this layer. </a:t>
            </a:r>
          </a:p>
          <a:p>
            <a:r>
              <a:rPr lang="en-US" dirty="0"/>
              <a:t>This layer utilizes the rest six layers in order to develop desired application. </a:t>
            </a:r>
          </a:p>
          <a:p>
            <a:r>
              <a:rPr lang="en-US" dirty="0"/>
              <a:t>It can range from a simple automation application to smart city application. </a:t>
            </a:r>
          </a:p>
          <a:p>
            <a:r>
              <a:rPr lang="en-US" dirty="0"/>
              <a:t>After learning about the layers, it is now easier to relate them with an application, for example, vegetable quality monitoring during transport from source to the destination using IoT.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01" y="776824"/>
            <a:ext cx="4652215" cy="522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5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9" y="863444"/>
            <a:ext cx="6313163" cy="5590565"/>
          </a:xfrm>
        </p:spPr>
        <p:txBody>
          <a:bodyPr/>
          <a:lstStyle/>
          <a:p>
            <a:r>
              <a:rPr lang="en-US" dirty="0"/>
              <a:t>IoT is a collection or group of many technologies and devices. </a:t>
            </a:r>
          </a:p>
          <a:p>
            <a:r>
              <a:rPr lang="en-US" dirty="0"/>
              <a:t>The simplest of sensors, embedded systems, data analytics, communication protocols, security aspects and cloud computing with storage have all become enabling technologies. </a:t>
            </a:r>
          </a:p>
          <a:p>
            <a:r>
              <a:rPr lang="en-US" dirty="0"/>
              <a:t>Enabling technologies/devices fall under one of the following categories: </a:t>
            </a:r>
          </a:p>
          <a:p>
            <a:pPr lvl="1"/>
            <a:r>
              <a:rPr lang="en-US" dirty="0"/>
              <a:t>Technologies that help in acquiring/sensing data. </a:t>
            </a:r>
          </a:p>
          <a:p>
            <a:pPr lvl="1"/>
            <a:r>
              <a:rPr lang="en-US" dirty="0"/>
              <a:t>Technologies that help in analyzing/processing data. </a:t>
            </a:r>
          </a:p>
          <a:p>
            <a:pPr lvl="1"/>
            <a:r>
              <a:rPr lang="en-US" dirty="0"/>
              <a:t>Technologies that help in taking control action. </a:t>
            </a:r>
          </a:p>
          <a:p>
            <a:pPr lvl="1"/>
            <a:r>
              <a:rPr lang="en-US" dirty="0"/>
              <a:t>Technologies that help in enhancing security/privacy. </a:t>
            </a:r>
          </a:p>
          <a:p>
            <a:r>
              <a:rPr lang="en-US" dirty="0"/>
              <a:t>Let’s discuss some of the enabling technologies.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92" r="5046"/>
          <a:stretch/>
        </p:blipFill>
        <p:spPr>
          <a:xfrm>
            <a:off x="6537959" y="943454"/>
            <a:ext cx="5542666" cy="460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35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Enabling Technologies -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3314" y="972301"/>
            <a:ext cx="5127172" cy="4764469"/>
          </a:xfrm>
        </p:spPr>
        <p:txBody>
          <a:bodyPr/>
          <a:lstStyle/>
          <a:p>
            <a:r>
              <a:rPr lang="en-US" dirty="0"/>
              <a:t>Sensors are at the heart of any IoT application. </a:t>
            </a:r>
          </a:p>
          <a:p>
            <a:r>
              <a:rPr lang="en-US" dirty="0"/>
              <a:t>As the name suggests, they sense the environment and retrieve data. </a:t>
            </a:r>
          </a:p>
          <a:p>
            <a:r>
              <a:rPr lang="en-US" dirty="0"/>
              <a:t>Sensors are the starting point of any IoT application.</a:t>
            </a:r>
          </a:p>
          <a:p>
            <a:r>
              <a:rPr lang="en-US" dirty="0"/>
              <a:t>It fetches data for us to operate on. </a:t>
            </a:r>
          </a:p>
          <a:p>
            <a:r>
              <a:rPr lang="en-US" dirty="0"/>
              <a:t>Sensors could be analog or digital. </a:t>
            </a:r>
          </a:p>
          <a:p>
            <a:r>
              <a:rPr lang="en-US" dirty="0"/>
              <a:t>Temperature sensor in a thermometer is an example of it. It is used to build temperature monitoring application.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67" y="968385"/>
            <a:ext cx="6052827" cy="476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0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Enabling Technologies -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9" y="863444"/>
            <a:ext cx="5703564" cy="5590565"/>
          </a:xfrm>
        </p:spPr>
        <p:txBody>
          <a:bodyPr/>
          <a:lstStyle/>
          <a:p>
            <a:r>
              <a:rPr lang="en-US" dirty="0"/>
              <a:t>Some examples of sensors that could be regarded as enabling technologies are as follows.</a:t>
            </a:r>
          </a:p>
          <a:p>
            <a:pPr lvl="1"/>
            <a:r>
              <a:rPr lang="en-US" dirty="0"/>
              <a:t>Weather tracking system uses temperature/humidity/moisture sensors. </a:t>
            </a:r>
          </a:p>
          <a:p>
            <a:pPr lvl="1"/>
            <a:r>
              <a:rPr lang="en-US" dirty="0"/>
              <a:t>Vehicle health monitoring sensors keep track of speed, </a:t>
            </a:r>
            <a:r>
              <a:rPr lang="en-US" dirty="0" err="1"/>
              <a:t>tyre</a:t>
            </a:r>
            <a:r>
              <a:rPr lang="en-US" dirty="0"/>
              <a:t> pressure, etc. </a:t>
            </a:r>
          </a:p>
          <a:p>
            <a:pPr lvl="1"/>
            <a:r>
              <a:rPr lang="en-US" dirty="0"/>
              <a:t>On Board Diagnostics (OBDs) used for collecting all critical information from an automobile to detect error. </a:t>
            </a:r>
          </a:p>
          <a:p>
            <a:pPr lvl="1"/>
            <a:r>
              <a:rPr lang="en-US" dirty="0"/>
              <a:t>Vibration sensors are used to track the quality of buildings/structures. </a:t>
            </a:r>
          </a:p>
          <a:p>
            <a:pPr lvl="1"/>
            <a:r>
              <a:rPr lang="en-US" dirty="0"/>
              <a:t>Water quality is monitored through sensors that measure PH, chloride level, etc. </a:t>
            </a:r>
          </a:p>
          <a:p>
            <a:pPr lvl="1"/>
            <a:r>
              <a:rPr lang="en-US" dirty="0"/>
              <a:t>PIR sensor is used in pedestrian signal operation with human presence detection.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63444"/>
            <a:ext cx="6004192" cy="498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0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Enabling Technologies - Cloud Computing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8" y="863444"/>
            <a:ext cx="7262081" cy="4890585"/>
          </a:xfrm>
        </p:spPr>
        <p:txBody>
          <a:bodyPr/>
          <a:lstStyle/>
          <a:p>
            <a:r>
              <a:rPr lang="en-US" dirty="0"/>
              <a:t>The next technology that is highly significant in IoT is cloud computing. </a:t>
            </a:r>
          </a:p>
          <a:p>
            <a:r>
              <a:rPr lang="en-US" dirty="0"/>
              <a:t>Cloud has grown much more popular because it serves as an affordable, effective and efficient medium for data storage. </a:t>
            </a:r>
          </a:p>
          <a:p>
            <a:r>
              <a:rPr lang="en-US" dirty="0"/>
              <a:t>Data storage plays a major role in </a:t>
            </a:r>
            <a:r>
              <a:rPr lang="en-US" dirty="0" err="1"/>
              <a:t>IoT</a:t>
            </a:r>
            <a:r>
              <a:rPr lang="en-US" dirty="0"/>
              <a:t>. </a:t>
            </a:r>
          </a:p>
          <a:p>
            <a:r>
              <a:rPr lang="en-US" dirty="0"/>
              <a:t>Cloud services are categorized as follows: </a:t>
            </a:r>
          </a:p>
          <a:p>
            <a:pPr lvl="1"/>
            <a:r>
              <a:rPr lang="en-US" dirty="0" err="1"/>
              <a:t>IaaS</a:t>
            </a:r>
            <a:r>
              <a:rPr lang="en-US" dirty="0"/>
              <a:t> (Infrastructure-as-a-Service): </a:t>
            </a:r>
          </a:p>
          <a:p>
            <a:pPr lvl="2"/>
            <a:r>
              <a:rPr lang="en-US" dirty="0"/>
              <a:t>In this cloud service, one can choose virtual machines over physical machines. </a:t>
            </a:r>
          </a:p>
          <a:p>
            <a:pPr lvl="2"/>
            <a:r>
              <a:rPr lang="en-US" dirty="0"/>
              <a:t>It is a form of cloud computing that provides virtualized computing resources over the Internet. </a:t>
            </a:r>
          </a:p>
          <a:p>
            <a:pPr lvl="2"/>
            <a:r>
              <a:rPr lang="en-US" dirty="0"/>
              <a:t>The users manage the machines, select the OS and underlying applications, and pay per their use.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236" y="711201"/>
            <a:ext cx="3865479" cy="25769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432" y="3162457"/>
            <a:ext cx="3750283" cy="288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1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Enabling Technologies - Cloud Computing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9" y="863445"/>
            <a:ext cx="5703564" cy="2485546"/>
          </a:xfrm>
        </p:spPr>
        <p:txBody>
          <a:bodyPr/>
          <a:lstStyle/>
          <a:p>
            <a:pPr lvl="1"/>
            <a:r>
              <a:rPr lang="en-US" dirty="0" err="1"/>
              <a:t>PaaS</a:t>
            </a:r>
            <a:r>
              <a:rPr lang="en-US" dirty="0"/>
              <a:t> (Platform-as-a-Service): </a:t>
            </a:r>
          </a:p>
          <a:p>
            <a:pPr lvl="2"/>
            <a:r>
              <a:rPr lang="en-US" dirty="0"/>
              <a:t>This is a cloud computing model in which the cloud service provider delivers hardware and software tools needed for application development to users over the Internet. </a:t>
            </a:r>
          </a:p>
          <a:p>
            <a:pPr lvl="2"/>
            <a:r>
              <a:rPr lang="en-US" dirty="0"/>
              <a:t>A </a:t>
            </a:r>
            <a:r>
              <a:rPr lang="en-US" dirty="0" err="1"/>
              <a:t>PaaS</a:t>
            </a:r>
            <a:r>
              <a:rPr lang="en-US" dirty="0"/>
              <a:t> provider hosts the hardware and software on its own infrastructure. Users have to build, manage and maintain the applications as per their requirement.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96" y="711201"/>
            <a:ext cx="2994563" cy="26377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71" y="3348990"/>
            <a:ext cx="5239968" cy="314528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6096000" y="3348990"/>
            <a:ext cx="5703564" cy="2573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SaaS (Software-as-a-Service): </a:t>
            </a:r>
          </a:p>
          <a:p>
            <a:pPr lvl="2"/>
            <a:r>
              <a:rPr lang="en-US" dirty="0"/>
              <a:t>In this model, a complete software application is provided to the user. </a:t>
            </a:r>
          </a:p>
          <a:p>
            <a:pPr lvl="2"/>
            <a:r>
              <a:rPr lang="en-US" dirty="0"/>
              <a:t>It can also be called application as a service. This service can be availed by paying a monthly, yearly, etc., subscription. </a:t>
            </a:r>
          </a:p>
          <a:p>
            <a:pPr lvl="2"/>
            <a:r>
              <a:rPr lang="en-US" dirty="0"/>
              <a:t>Some well-known service providers in the market are Amazon web services, Azure and </a:t>
            </a:r>
            <a:r>
              <a:rPr lang="en-US" dirty="0" err="1"/>
              <a:t>Adafruit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02117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Enabling Technologies - Big Data Analytics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9540" y="852014"/>
            <a:ext cx="4339590" cy="4444815"/>
          </a:xfrm>
        </p:spPr>
        <p:txBody>
          <a:bodyPr/>
          <a:lstStyle/>
          <a:p>
            <a:r>
              <a:rPr lang="en-US" dirty="0"/>
              <a:t>Data is everywhere, and from every function or operation we get more data. </a:t>
            </a:r>
          </a:p>
          <a:p>
            <a:r>
              <a:rPr lang="en-US" dirty="0"/>
              <a:t>IoT is all about collecting data from various sensory nodes.</a:t>
            </a:r>
          </a:p>
          <a:p>
            <a:r>
              <a:rPr lang="en-US" dirty="0"/>
              <a:t>Handling the huge data is fundamental to make the application a success. </a:t>
            </a:r>
          </a:p>
          <a:p>
            <a:r>
              <a:rPr lang="en-US" dirty="0"/>
              <a:t>The biggest challenge with big data is 4Vs. Volume, Variety, Speed (Velocity) at which it comes and its Veracity.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45" y="1589722"/>
            <a:ext cx="7093003" cy="349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47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Enabling Technologies - Big Data Analytics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9" y="863445"/>
            <a:ext cx="5703564" cy="2795282"/>
          </a:xfrm>
        </p:spPr>
        <p:txBody>
          <a:bodyPr/>
          <a:lstStyle/>
          <a:p>
            <a:r>
              <a:rPr lang="en-US" dirty="0"/>
              <a:t>Scale (Volume): </a:t>
            </a:r>
          </a:p>
          <a:p>
            <a:pPr lvl="1"/>
            <a:r>
              <a:rPr lang="en-US" dirty="0"/>
              <a:t>Huge volume of data is generated every minute. </a:t>
            </a:r>
          </a:p>
          <a:p>
            <a:pPr lvl="1"/>
            <a:r>
              <a:rPr lang="en-US" dirty="0"/>
              <a:t>Storage has become inexpensive and hence, cost-related challenges have reduced. </a:t>
            </a:r>
          </a:p>
          <a:p>
            <a:pPr lvl="1"/>
            <a:r>
              <a:rPr lang="en-US" dirty="0"/>
              <a:t>Cloud storage and hardware storage both have become affordable because of the tremendous growth in the semiconductor industry.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996" r="59459" b="51744"/>
          <a:stretch/>
        </p:blipFill>
        <p:spPr>
          <a:xfrm>
            <a:off x="7382510" y="936181"/>
            <a:ext cx="3611072" cy="2586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736" t="819" r="-276" b="51921"/>
          <a:stretch/>
        </p:blipFill>
        <p:spPr>
          <a:xfrm>
            <a:off x="1177425" y="3658727"/>
            <a:ext cx="3611072" cy="258633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6336264" y="3747499"/>
            <a:ext cx="5703564" cy="21014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Complexity (Variety): </a:t>
            </a:r>
          </a:p>
          <a:p>
            <a:pPr lvl="1"/>
            <a:r>
              <a:rPr lang="en-US" dirty="0"/>
              <a:t>Data no longer comes from one single source. </a:t>
            </a:r>
          </a:p>
          <a:p>
            <a:pPr lvl="1"/>
            <a:r>
              <a:rPr lang="en-US" dirty="0"/>
              <a:t>It also comes in different formats (e.g., audio, video, text and image) and has to be interpreted systematically. </a:t>
            </a:r>
          </a:p>
          <a:p>
            <a:pPr lvl="1"/>
            <a:r>
              <a:rPr lang="en-US" dirty="0"/>
              <a:t>Varieties of data becomes a huge challenge. </a:t>
            </a:r>
          </a:p>
        </p:txBody>
      </p:sp>
    </p:spTree>
    <p:extLst>
      <p:ext uri="{BB962C8B-B14F-4D97-AF65-F5344CB8AC3E}">
        <p14:creationId xmlns:p14="http://schemas.microsoft.com/office/powerpoint/2010/main" val="29086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Introduction to Internet of Things (IoT)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91" y="1340429"/>
            <a:ext cx="6207606" cy="492046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145254" y="894774"/>
            <a:ext cx="11672892" cy="4456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is Internet?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7689273" y="1773384"/>
            <a:ext cx="4222390" cy="3952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simple word, it’s a Network of Networks or Interconnected LANs. </a:t>
            </a:r>
          </a:p>
          <a:p>
            <a:r>
              <a:rPr lang="en-US" dirty="0"/>
              <a:t>So here we have to discuss about the Network, and we already learned everything about network in the last semester, Right? </a:t>
            </a:r>
          </a:p>
          <a:p>
            <a:r>
              <a:rPr lang="en-US" dirty="0"/>
              <a:t>What is Network?, Requirement for networking</a:t>
            </a:r>
          </a:p>
          <a:p>
            <a:endParaRPr lang="en-US" dirty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000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Enabling Technologies - Big Data Analytics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8" y="863444"/>
            <a:ext cx="7035165" cy="2740993"/>
          </a:xfrm>
        </p:spPr>
        <p:txBody>
          <a:bodyPr/>
          <a:lstStyle/>
          <a:p>
            <a:r>
              <a:rPr lang="en-US" dirty="0"/>
              <a:t>Speed (Velocity): </a:t>
            </a:r>
          </a:p>
          <a:p>
            <a:pPr lvl="1"/>
            <a:r>
              <a:rPr lang="en-US" dirty="0"/>
              <a:t>The rate at which data is generated very fast. </a:t>
            </a:r>
          </a:p>
          <a:p>
            <a:pPr lvl="1"/>
            <a:r>
              <a:rPr lang="en-US" dirty="0"/>
              <a:t>Also, data dynamics changes very frequently. </a:t>
            </a:r>
          </a:p>
          <a:p>
            <a:pPr lvl="1"/>
            <a:r>
              <a:rPr lang="en-US" dirty="0"/>
              <a:t>Nowadays, data comes from anywhere – from fit bit watches to refrigerators. </a:t>
            </a:r>
          </a:p>
          <a:p>
            <a:pPr lvl="1"/>
            <a:r>
              <a:rPr lang="en-US" dirty="0"/>
              <a:t>All the data pours in at a very high speed, which makes it very challenging.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" t="48866" r="59424" b="3874"/>
          <a:stretch/>
        </p:blipFill>
        <p:spPr>
          <a:xfrm>
            <a:off x="7779276" y="863444"/>
            <a:ext cx="3611072" cy="2586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81" t="48867" r="-21" b="3873"/>
          <a:stretch/>
        </p:blipFill>
        <p:spPr>
          <a:xfrm>
            <a:off x="786596" y="3746047"/>
            <a:ext cx="3611072" cy="258633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5272193" y="3746047"/>
            <a:ext cx="6723319" cy="2320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in doubt (Veracity): </a:t>
            </a:r>
          </a:p>
          <a:p>
            <a:pPr lvl="1"/>
            <a:r>
              <a:rPr lang="en-US" dirty="0"/>
              <a:t>How accurate is all this data anyway? </a:t>
            </a:r>
          </a:p>
          <a:p>
            <a:pPr lvl="1"/>
            <a:r>
              <a:rPr lang="en-US" dirty="0"/>
              <a:t>Because we are now rely on it</a:t>
            </a:r>
          </a:p>
          <a:p>
            <a:pPr lvl="1"/>
            <a:r>
              <a:rPr lang="en-US" dirty="0"/>
              <a:t>The data’s nature alters dynamically and uncertainty is often seen. </a:t>
            </a:r>
          </a:p>
          <a:p>
            <a:pPr lvl="1"/>
            <a:r>
              <a:rPr lang="en-US" dirty="0"/>
              <a:t>So, it would be challenging to process this unstable data. </a:t>
            </a:r>
          </a:p>
        </p:txBody>
      </p:sp>
    </p:spTree>
    <p:extLst>
      <p:ext uri="{BB962C8B-B14F-4D97-AF65-F5344CB8AC3E}">
        <p14:creationId xmlns:p14="http://schemas.microsoft.com/office/powerpoint/2010/main" val="422308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Enabling Technologies - Big Data Analytics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9" y="863444"/>
            <a:ext cx="6087901" cy="5590565"/>
          </a:xfrm>
        </p:spPr>
        <p:txBody>
          <a:bodyPr/>
          <a:lstStyle/>
          <a:p>
            <a:r>
              <a:rPr lang="en-US" dirty="0"/>
              <a:t>So the question is: “Who is generating all this data?” A partial list to answer this is as follows: </a:t>
            </a:r>
          </a:p>
          <a:p>
            <a:pPr lvl="1"/>
            <a:r>
              <a:rPr lang="en-US" dirty="0"/>
              <a:t>Sensors from security systems. </a:t>
            </a:r>
          </a:p>
          <a:p>
            <a:pPr lvl="1"/>
            <a:r>
              <a:rPr lang="en-US" dirty="0"/>
              <a:t>Sensors from weather monitoring systems. </a:t>
            </a:r>
          </a:p>
          <a:p>
            <a:pPr lvl="1"/>
            <a:r>
              <a:rPr lang="en-US" dirty="0"/>
              <a:t>Sensors from car/navigation systems. </a:t>
            </a:r>
          </a:p>
          <a:p>
            <a:pPr lvl="1"/>
            <a:r>
              <a:rPr lang="en-US" dirty="0"/>
              <a:t>Sensors from water quality monitoring systems. </a:t>
            </a:r>
          </a:p>
          <a:p>
            <a:pPr lvl="1"/>
            <a:r>
              <a:rPr lang="en-US" dirty="0"/>
              <a:t>Data from </a:t>
            </a:r>
            <a:r>
              <a:rPr lang="en-US" dirty="0" err="1"/>
              <a:t>wearables</a:t>
            </a:r>
            <a:r>
              <a:rPr lang="en-US" dirty="0"/>
              <a:t> (e.g., bands). </a:t>
            </a:r>
          </a:p>
          <a:p>
            <a:pPr lvl="1"/>
            <a:r>
              <a:rPr lang="en-US" dirty="0"/>
              <a:t>Data from industrial equipment (e.g., motor health). </a:t>
            </a:r>
          </a:p>
          <a:p>
            <a:pPr lvl="1"/>
            <a:r>
              <a:rPr lang="en-US" dirty="0"/>
              <a:t>Sensors from bridges/roads about traffic density and other factors. </a:t>
            </a:r>
          </a:p>
          <a:p>
            <a:pPr lvl="1"/>
            <a:r>
              <a:rPr lang="en-US" dirty="0"/>
              <a:t>Social media (e.g., tweets, photo uploads, etc.). </a:t>
            </a:r>
          </a:p>
          <a:p>
            <a:r>
              <a:rPr lang="en-US" dirty="0"/>
              <a:t>In </a:t>
            </a:r>
            <a:r>
              <a:rPr lang="en-US" dirty="0" err="1"/>
              <a:t>IoT</a:t>
            </a:r>
            <a:r>
              <a:rPr lang="en-US" dirty="0"/>
              <a:t> data is everything. so, data analytics is one of the enabling technologies for building a complete and </a:t>
            </a:r>
            <a:r>
              <a:rPr lang="en-US" dirty="0" err="1"/>
              <a:t>IoT</a:t>
            </a:r>
            <a:r>
              <a:rPr lang="en-US" dirty="0"/>
              <a:t> application.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080" y="1448235"/>
            <a:ext cx="5812956" cy="324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71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Enabling Technologies - Embedded Computing Boards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8" y="863444"/>
            <a:ext cx="6737707" cy="5590565"/>
          </a:xfrm>
        </p:spPr>
        <p:txBody>
          <a:bodyPr/>
          <a:lstStyle/>
          <a:p>
            <a:r>
              <a:rPr lang="en-US" dirty="0"/>
              <a:t>An embedded computing board a very important component to bring IoT design to reality. </a:t>
            </a:r>
          </a:p>
          <a:p>
            <a:r>
              <a:rPr lang="en-US" dirty="0"/>
              <a:t>For making the prototype the computing boards play vital role. </a:t>
            </a:r>
          </a:p>
          <a:p>
            <a:r>
              <a:rPr lang="en-US" dirty="0"/>
              <a:t>The computing boards available in the market are driven by microcontrollers or processors. </a:t>
            </a:r>
          </a:p>
          <a:p>
            <a:pPr lvl="1"/>
            <a:r>
              <a:rPr lang="en-US" dirty="0"/>
              <a:t>Some of the boards are as follows: </a:t>
            </a:r>
          </a:p>
          <a:p>
            <a:pPr lvl="2"/>
            <a:r>
              <a:rPr lang="en-US" dirty="0"/>
              <a:t>Raspberry Pi. </a:t>
            </a:r>
          </a:p>
          <a:p>
            <a:pPr lvl="2"/>
            <a:r>
              <a:rPr lang="en-US" dirty="0"/>
              <a:t>Arduino (many variants). </a:t>
            </a:r>
          </a:p>
          <a:p>
            <a:pPr lvl="2"/>
            <a:r>
              <a:rPr lang="en-US" dirty="0" err="1"/>
              <a:t>NodeMCU</a:t>
            </a:r>
            <a:r>
              <a:rPr lang="en-US" dirty="0"/>
              <a:t>. </a:t>
            </a:r>
          </a:p>
          <a:p>
            <a:pPr lvl="2"/>
            <a:r>
              <a:rPr lang="en-US" dirty="0"/>
              <a:t>Intel Edison. </a:t>
            </a:r>
          </a:p>
          <a:p>
            <a:r>
              <a:rPr lang="en-US" dirty="0"/>
              <a:t>All these boards are small, yet smart. </a:t>
            </a:r>
          </a:p>
          <a:p>
            <a:r>
              <a:rPr lang="en-US" dirty="0"/>
              <a:t>Also, the cost involved is very minimal and one can get these boards at cheap rate.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535" y="1331035"/>
            <a:ext cx="5046506" cy="360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2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Enabling Technologies - Communication Protocols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9" y="863444"/>
            <a:ext cx="6041022" cy="5590565"/>
          </a:xfrm>
        </p:spPr>
        <p:txBody>
          <a:bodyPr/>
          <a:lstStyle/>
          <a:p>
            <a:r>
              <a:rPr lang="en-US" dirty="0"/>
              <a:t>Protocols are the pillars for good IoT infrastructure and hence are very important in communication. </a:t>
            </a:r>
          </a:p>
          <a:p>
            <a:r>
              <a:rPr lang="en-US" dirty="0"/>
              <a:t>Data exchange happens through these protocols, which take care of the following: </a:t>
            </a:r>
          </a:p>
          <a:p>
            <a:pPr lvl="1"/>
            <a:r>
              <a:rPr lang="en-US" dirty="0"/>
              <a:t>Addressing. </a:t>
            </a:r>
          </a:p>
          <a:p>
            <a:pPr lvl="1"/>
            <a:r>
              <a:rPr lang="en-US" dirty="0"/>
              <a:t>Format of the messages. </a:t>
            </a:r>
          </a:p>
          <a:p>
            <a:pPr lvl="1"/>
            <a:r>
              <a:rPr lang="en-US" dirty="0"/>
              <a:t>Message security (encryption and decryption). </a:t>
            </a:r>
          </a:p>
          <a:p>
            <a:pPr lvl="1"/>
            <a:r>
              <a:rPr lang="en-US" dirty="0"/>
              <a:t>Routing. </a:t>
            </a:r>
          </a:p>
          <a:p>
            <a:pPr lvl="1"/>
            <a:r>
              <a:rPr lang="en-US" dirty="0"/>
              <a:t>Flow control. </a:t>
            </a:r>
          </a:p>
          <a:p>
            <a:pPr lvl="1"/>
            <a:r>
              <a:rPr lang="en-US" dirty="0"/>
              <a:t>Error monitoring. </a:t>
            </a:r>
          </a:p>
          <a:p>
            <a:pPr lvl="1"/>
            <a:r>
              <a:rPr lang="en-US" dirty="0"/>
              <a:t>Sequencing. </a:t>
            </a:r>
          </a:p>
          <a:p>
            <a:pPr lvl="1"/>
            <a:r>
              <a:rPr lang="en-US" dirty="0"/>
              <a:t>Retransmission guidelines. </a:t>
            </a:r>
          </a:p>
          <a:p>
            <a:pPr lvl="1"/>
            <a:r>
              <a:rPr lang="en-US" dirty="0"/>
              <a:t>Segmentation of the data packets.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38" r="6911"/>
          <a:stretch/>
        </p:blipFill>
        <p:spPr>
          <a:xfrm>
            <a:off x="6359472" y="790708"/>
            <a:ext cx="5444602" cy="504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0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Enabling Technologies - User 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8" y="863444"/>
            <a:ext cx="4378477" cy="4798487"/>
          </a:xfrm>
        </p:spPr>
        <p:txBody>
          <a:bodyPr/>
          <a:lstStyle/>
          <a:p>
            <a:r>
              <a:rPr lang="en-US" dirty="0"/>
              <a:t>All devices should have an intuitive user interface. </a:t>
            </a:r>
          </a:p>
          <a:p>
            <a:r>
              <a:rPr lang="en-US" dirty="0"/>
              <a:t>IoT devices/services should be designed in such a way that accessing and handling the services are easier and comfortable for the end user. </a:t>
            </a:r>
          </a:p>
          <a:p>
            <a:r>
              <a:rPr lang="en-US" dirty="0"/>
              <a:t>Generally , the end user shall be provided “mobile application or web application”. </a:t>
            </a:r>
          </a:p>
          <a:p>
            <a:r>
              <a:rPr lang="en-US" dirty="0"/>
              <a:t>The application should be stable and elegant.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592" y="863444"/>
            <a:ext cx="6397982" cy="479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8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IoT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9" y="1683327"/>
            <a:ext cx="5283970" cy="42379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Security/Personnel safety: </a:t>
            </a:r>
          </a:p>
          <a:p>
            <a:pPr lvl="1"/>
            <a:r>
              <a:rPr lang="en-US" dirty="0"/>
              <a:t>Security is one of the most significant challenges. </a:t>
            </a:r>
          </a:p>
          <a:p>
            <a:pPr lvl="1"/>
            <a:r>
              <a:rPr lang="en-US" dirty="0"/>
              <a:t>Number of </a:t>
            </a:r>
            <a:r>
              <a:rPr lang="en-US" dirty="0" err="1"/>
              <a:t>IoT</a:t>
            </a:r>
            <a:r>
              <a:rPr lang="en-US" dirty="0"/>
              <a:t> devices are gradually increasing, so user data becomes more vulnerable to theft. </a:t>
            </a:r>
          </a:p>
          <a:p>
            <a:pPr lvl="1"/>
            <a:r>
              <a:rPr lang="en-US" dirty="0"/>
              <a:t>Poor security features can let attackers damage the whole network and the rest of the devices could also become vulnerable.  </a:t>
            </a:r>
          </a:p>
          <a:p>
            <a:pPr lvl="1"/>
            <a:r>
              <a:rPr lang="en-US" dirty="0"/>
              <a:t>People’s personal safety is also a concern and challenge. </a:t>
            </a:r>
          </a:p>
          <a:p>
            <a:pPr lvl="1"/>
            <a:r>
              <a:rPr lang="en-US" dirty="0"/>
              <a:t>The implants and wearable used by people should be safe even from physical harm.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094"/>
          <a:stretch/>
        </p:blipFill>
        <p:spPr>
          <a:xfrm>
            <a:off x="5541105" y="1835570"/>
            <a:ext cx="6425319" cy="368432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131178" y="863444"/>
            <a:ext cx="11835246" cy="819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following are some of the challenges - technical and non-technical during building an </a:t>
            </a:r>
            <a:r>
              <a:rPr lang="en-US" dirty="0" err="1"/>
              <a:t>IoT</a:t>
            </a:r>
            <a:r>
              <a:rPr lang="en-US" dirty="0"/>
              <a:t> application .</a:t>
            </a:r>
          </a:p>
        </p:txBody>
      </p:sp>
    </p:spTree>
    <p:extLst>
      <p:ext uri="{BB962C8B-B14F-4D97-AF65-F5344CB8AC3E}">
        <p14:creationId xmlns:p14="http://schemas.microsoft.com/office/powerpoint/2010/main" val="352350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IoT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9" y="863444"/>
            <a:ext cx="3548724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Privacy: </a:t>
            </a:r>
          </a:p>
          <a:p>
            <a:pPr lvl="1"/>
            <a:r>
              <a:rPr lang="en-US" dirty="0"/>
              <a:t>One could be tracked/monitored by anyone, as we are connected 24 × 7 to the Internet. </a:t>
            </a:r>
          </a:p>
          <a:p>
            <a:pPr lvl="1"/>
            <a:r>
              <a:rPr lang="en-US" dirty="0"/>
              <a:t>So, there is a threat on user data and raises a question on user privacy.</a:t>
            </a:r>
          </a:p>
          <a:p>
            <a:pPr lvl="1"/>
            <a:r>
              <a:rPr lang="en-US" dirty="0"/>
              <a:t>“How do we ensure that the data that is sensed and collected from the user is with their permission?”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520" y="1047559"/>
            <a:ext cx="6651516" cy="475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06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IoT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8" y="863444"/>
            <a:ext cx="5414599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n-US" dirty="0"/>
              <a:t>Data extraction with consistency from complex environments: </a:t>
            </a:r>
          </a:p>
          <a:p>
            <a:pPr lvl="1"/>
            <a:r>
              <a:rPr lang="en-US" dirty="0"/>
              <a:t>It is a huge challenge to sense and extract data from complex environments. </a:t>
            </a:r>
          </a:p>
          <a:p>
            <a:pPr lvl="1"/>
            <a:r>
              <a:rPr lang="en-US" dirty="0"/>
              <a:t>For Example, variation in temperature could also damage the products being transported. </a:t>
            </a:r>
          </a:p>
          <a:p>
            <a:pPr lvl="1"/>
            <a:r>
              <a:rPr lang="en-US" dirty="0"/>
              <a:t>Maintained the temperature is very critical and should be accurately monitored. </a:t>
            </a:r>
          </a:p>
          <a:p>
            <a:pPr lvl="1"/>
            <a:r>
              <a:rPr lang="en-US" dirty="0"/>
              <a:t>If the temperature is about to change, then the corrective action has to be taken. </a:t>
            </a:r>
          </a:p>
          <a:p>
            <a:pPr lvl="1"/>
            <a:r>
              <a:rPr lang="en-US" dirty="0"/>
              <a:t>Data extraction and storage in the cloud could be more challenging if the internet is not available.</a:t>
            </a:r>
          </a:p>
          <a:p>
            <a:pPr lvl="1"/>
            <a:r>
              <a:rPr lang="en-US" dirty="0"/>
              <a:t>Extracting data inside a room is different from extracting data from an open environment.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031" y="1470453"/>
            <a:ext cx="6255327" cy="364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85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IoT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8" y="863445"/>
            <a:ext cx="4549679" cy="4872338"/>
          </a:xfrm>
        </p:spPr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n-US" dirty="0"/>
              <a:t>Connectivity: </a:t>
            </a:r>
          </a:p>
          <a:p>
            <a:pPr lvl="1"/>
            <a:r>
              <a:rPr lang="en-US" dirty="0"/>
              <a:t>This is a serious challenge that the IoT world must acknowledge. </a:t>
            </a:r>
          </a:p>
          <a:p>
            <a:pPr lvl="1"/>
            <a:r>
              <a:rPr lang="en-US" dirty="0"/>
              <a:t>Since the Internet is itself a giant collection of networks and devices and IoT is a part of it. So requirement of wired and wireless connectivity is a necessity. </a:t>
            </a:r>
          </a:p>
          <a:p>
            <a:pPr lvl="1"/>
            <a:r>
              <a:rPr lang="en-US" dirty="0"/>
              <a:t>The usage of frequency / spectrum is also to be noted.</a:t>
            </a:r>
          </a:p>
          <a:p>
            <a:pPr lvl="1"/>
            <a:r>
              <a:rPr lang="en-US" dirty="0"/>
              <a:t>There are spectrum regulations to be followed based on the country for which the application is being developed.</a:t>
            </a:r>
          </a:p>
          <a:p>
            <a:pPr lvl="1"/>
            <a:r>
              <a:rPr lang="en-US" dirty="0"/>
              <a:t>2.4 GHz band is the ideal band everywhere.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857" y="1672813"/>
            <a:ext cx="7300667" cy="319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22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IoT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7" y="863444"/>
            <a:ext cx="6324051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Power requirements: </a:t>
            </a:r>
          </a:p>
          <a:p>
            <a:pPr lvl="1"/>
            <a:r>
              <a:rPr lang="en-US" dirty="0"/>
              <a:t>All the IoT devices require power and most of them are battery operated. </a:t>
            </a:r>
          </a:p>
          <a:p>
            <a:pPr lvl="1"/>
            <a:r>
              <a:rPr lang="en-US" dirty="0"/>
              <a:t>Even though we now have long-lasting batteries that are economical, demand for power is on the rise.</a:t>
            </a:r>
          </a:p>
          <a:p>
            <a:pPr lvl="1"/>
            <a:r>
              <a:rPr lang="en-US" dirty="0"/>
              <a:t>Usage of green power sources such as solar and wind should be motivated. </a:t>
            </a:r>
          </a:p>
          <a:p>
            <a:pPr lvl="1"/>
            <a:r>
              <a:rPr lang="en-US" dirty="0"/>
              <a:t>If the power requirements are met appropriately, IoT can be even more powerful. 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US" dirty="0"/>
              <a:t>Complexity involved: </a:t>
            </a:r>
          </a:p>
          <a:p>
            <a:pPr lvl="1"/>
            <a:r>
              <a:rPr lang="en-US" dirty="0"/>
              <a:t>IoT is not easy. It needs a lot of different domains to integrate into a cohesive system. </a:t>
            </a:r>
          </a:p>
          <a:p>
            <a:pPr lvl="1"/>
            <a:r>
              <a:rPr lang="en-US" dirty="0"/>
              <a:t>There is very limited expertise available in the market, but the growth is very rapid. </a:t>
            </a:r>
          </a:p>
          <a:p>
            <a:pPr lvl="1"/>
            <a:r>
              <a:rPr lang="en-US" dirty="0"/>
              <a:t>The toolkits, software and hardware are not abundant and real skill is required to build an application.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754" y="711202"/>
            <a:ext cx="2869290" cy="24580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43" t="29312" r="5602"/>
          <a:stretch/>
        </p:blipFill>
        <p:spPr>
          <a:xfrm>
            <a:off x="6860062" y="3169228"/>
            <a:ext cx="5110266" cy="245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7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Introduction to Internet of Things (IoT)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42" y="841027"/>
            <a:ext cx="11414713" cy="1783045"/>
          </a:xfrm>
        </p:spPr>
        <p:txBody>
          <a:bodyPr/>
          <a:lstStyle/>
          <a:p>
            <a:r>
              <a:rPr lang="en-US" dirty="0"/>
              <a:t>Nowadays The term Internet of Things (IoT) is an emerged the popular terms.</a:t>
            </a:r>
          </a:p>
          <a:p>
            <a:pPr lvl="0"/>
            <a:r>
              <a:rPr lang="en-US" dirty="0"/>
              <a:t>There are multiple ways to define IoT, but the basic of all the definitions remains the same. </a:t>
            </a:r>
          </a:p>
          <a:p>
            <a:r>
              <a:rPr lang="en-US" dirty="0"/>
              <a:t>IoT is network of interconnected computing devices which are embedded in everyday objects, enabling them to send and receive data.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543" y="2524549"/>
            <a:ext cx="7643479" cy="323230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388642" y="2528752"/>
            <a:ext cx="3668203" cy="31327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IoT is not just limited to the connected or networked devices, but in a broad way IoT devices exchange meaningful information from one device to another to get desire result.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982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IoT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8" y="863445"/>
            <a:ext cx="3591736" cy="4584856"/>
          </a:xfrm>
        </p:spPr>
        <p:txBody>
          <a:bodyPr/>
          <a:lstStyle/>
          <a:p>
            <a:pPr marL="457200" indent="-457200">
              <a:buFont typeface="+mj-lt"/>
              <a:buAutoNum type="arabicPeriod" startAt="7"/>
            </a:pPr>
            <a:r>
              <a:rPr lang="en-US" dirty="0"/>
              <a:t>Storage: </a:t>
            </a:r>
          </a:p>
          <a:p>
            <a:pPr lvl="1"/>
            <a:r>
              <a:rPr lang="en-US" dirty="0"/>
              <a:t>Cloud is becoming mandatory for the data to be stored and analyzed. </a:t>
            </a:r>
          </a:p>
          <a:p>
            <a:pPr lvl="1"/>
            <a:r>
              <a:rPr lang="en-US" dirty="0"/>
              <a:t>The challenge with respect to this aspect is connected to the following points: </a:t>
            </a:r>
          </a:p>
          <a:p>
            <a:pPr lvl="2"/>
            <a:r>
              <a:rPr lang="en-US" dirty="0"/>
              <a:t>Which cloud do we use (private, public, or hybrid)? </a:t>
            </a:r>
          </a:p>
          <a:p>
            <a:pPr lvl="2"/>
            <a:r>
              <a:rPr lang="en-US" dirty="0"/>
              <a:t>How do we identify the service provider? </a:t>
            </a:r>
          </a:p>
          <a:p>
            <a:pPr lvl="2"/>
            <a:r>
              <a:rPr lang="en-US" dirty="0"/>
              <a:t>How much does it cost? </a:t>
            </a:r>
          </a:p>
          <a:p>
            <a:pPr lvl="2"/>
            <a:r>
              <a:rPr lang="en-US" dirty="0"/>
              <a:t>Do we really need cloud?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258" y="956396"/>
            <a:ext cx="7966094" cy="422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73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IoT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7" y="863444"/>
            <a:ext cx="7290901" cy="5590565"/>
          </a:xfrm>
        </p:spPr>
        <p:txBody>
          <a:bodyPr/>
          <a:lstStyle/>
          <a:p>
            <a:r>
              <a:rPr lang="en-US" dirty="0"/>
              <a:t>Based on the architectural approach, IoT can be classified in five levels: Level 1 to Level 5. </a:t>
            </a:r>
          </a:p>
          <a:p>
            <a:r>
              <a:rPr lang="en-US" dirty="0"/>
              <a:t>Level 1 </a:t>
            </a:r>
          </a:p>
          <a:p>
            <a:pPr lvl="1"/>
            <a:r>
              <a:rPr lang="en-US" dirty="0"/>
              <a:t>It is of minimal complexity. </a:t>
            </a:r>
          </a:p>
          <a:p>
            <a:pPr lvl="1"/>
            <a:r>
              <a:rPr lang="en-US" dirty="0"/>
              <a:t>The application has one sensor (temperature sensor, pressure sensor, </a:t>
            </a:r>
            <a:r>
              <a:rPr lang="en-US" dirty="0" err="1"/>
              <a:t>etc</a:t>
            </a:r>
            <a:r>
              <a:rPr lang="en-US" dirty="0"/>
              <a:t>). </a:t>
            </a:r>
          </a:p>
          <a:p>
            <a:pPr lvl="1"/>
            <a:r>
              <a:rPr lang="en-US" dirty="0"/>
              <a:t>The data sensed is stored locally and the data analysis is done locally. </a:t>
            </a:r>
          </a:p>
          <a:p>
            <a:pPr lvl="1"/>
            <a:r>
              <a:rPr lang="en-US" dirty="0"/>
              <a:t>Monitoring / control is done through an application.</a:t>
            </a:r>
          </a:p>
          <a:p>
            <a:pPr lvl="1"/>
            <a:r>
              <a:rPr lang="en-US" dirty="0"/>
              <a:t>This is used for simple applications. </a:t>
            </a:r>
          </a:p>
          <a:p>
            <a:pPr lvl="1"/>
            <a:r>
              <a:rPr lang="en-US" dirty="0"/>
              <a:t>Data generated in this level application is not huge. </a:t>
            </a:r>
          </a:p>
          <a:p>
            <a:pPr lvl="1"/>
            <a:r>
              <a:rPr lang="en-US" dirty="0"/>
              <a:t>For example, a temperature sensor senses the room temperature and the data is stored and analyzed locally. </a:t>
            </a:r>
          </a:p>
          <a:p>
            <a:pPr lvl="1"/>
            <a:r>
              <a:rPr lang="en-US" dirty="0"/>
              <a:t>Based on the analysis, the control action can be triggered through mobile application or it can help in monitoring the status. </a:t>
            </a:r>
          </a:p>
        </p:txBody>
      </p:sp>
      <p:sp>
        <p:nvSpPr>
          <p:cNvPr id="15" name="Down Arrow 14"/>
          <p:cNvSpPr/>
          <p:nvPr/>
        </p:nvSpPr>
        <p:spPr>
          <a:xfrm>
            <a:off x="9995885" y="2511437"/>
            <a:ext cx="250371" cy="434504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10005394" y="3708166"/>
            <a:ext cx="250371" cy="434504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8014190" y="1527730"/>
            <a:ext cx="3765252" cy="1280085"/>
            <a:chOff x="8014190" y="1527730"/>
            <a:chExt cx="3765252" cy="128008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2348" y="1885077"/>
              <a:ext cx="1247094" cy="922738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0532348" y="1527730"/>
              <a:ext cx="1088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Air Conditioner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1754" y="1611053"/>
              <a:ext cx="1058635" cy="1058635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8014190" y="2052163"/>
              <a:ext cx="14206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Temperature Sensor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119648" y="4210320"/>
            <a:ext cx="2540333" cy="971907"/>
            <a:chOff x="8119648" y="4210320"/>
            <a:chExt cx="2540333" cy="97190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2161" y="4210320"/>
              <a:ext cx="1077820" cy="971907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8119648" y="4311712"/>
              <a:ext cx="13152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Controlling </a:t>
              </a:r>
            </a:p>
            <a:p>
              <a:pPr algn="ctr"/>
              <a:r>
                <a:rPr lang="en-US" sz="1200" dirty="0"/>
                <a:t>and </a:t>
              </a:r>
            </a:p>
            <a:p>
              <a:pPr algn="ctr"/>
              <a:r>
                <a:rPr lang="en-US" sz="1200" dirty="0"/>
                <a:t>Monitoring Action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994" y="2998691"/>
            <a:ext cx="822551" cy="622373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8320087" y="3072728"/>
            <a:ext cx="1749947" cy="852549"/>
            <a:chOff x="8320087" y="3072728"/>
            <a:chExt cx="1749947" cy="852549"/>
          </a:xfrm>
        </p:grpSpPr>
        <p:sp>
          <p:nvSpPr>
            <p:cNvPr id="20" name="TextBox 19"/>
            <p:cNvSpPr txBox="1"/>
            <p:nvPr/>
          </p:nvSpPr>
          <p:spPr>
            <a:xfrm>
              <a:off x="8320087" y="3094280"/>
              <a:ext cx="11147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Data Collection </a:t>
              </a:r>
            </a:p>
            <a:p>
              <a:pPr algn="ctr"/>
              <a:r>
                <a:rPr lang="en-US" sz="1200" dirty="0"/>
                <a:t>and </a:t>
              </a:r>
            </a:p>
            <a:p>
              <a:pPr algn="ctr"/>
              <a:r>
                <a:rPr lang="en-US" sz="1200" dirty="0"/>
                <a:t>Analysis </a:t>
              </a:r>
            </a:p>
            <a:p>
              <a:pPr algn="ctr"/>
              <a:r>
                <a:rPr lang="en-US" sz="1200" dirty="0"/>
                <a:t>Done Locally</a:t>
              </a: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7937" y="3072728"/>
              <a:ext cx="522097" cy="534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880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 animBg="1"/>
      <p:bldP spid="1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IoT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7" y="717971"/>
            <a:ext cx="11932668" cy="4031830"/>
          </a:xfrm>
        </p:spPr>
        <p:txBody>
          <a:bodyPr/>
          <a:lstStyle/>
          <a:p>
            <a:r>
              <a:rPr lang="en-US" dirty="0"/>
              <a:t>Level 2 </a:t>
            </a:r>
          </a:p>
          <a:p>
            <a:pPr lvl="1"/>
            <a:r>
              <a:rPr lang="en-US" dirty="0"/>
              <a:t>The second level is slightly more complex than the previous level. </a:t>
            </a:r>
          </a:p>
          <a:p>
            <a:pPr lvl="1"/>
            <a:r>
              <a:rPr lang="en-US" dirty="0"/>
              <a:t>The data is more voluminous and hence, cloud storage is preferred. </a:t>
            </a:r>
          </a:p>
          <a:p>
            <a:pPr lvl="1"/>
            <a:r>
              <a:rPr lang="en-US" dirty="0"/>
              <a:t>The frequency of sensing done by the sensor is faster. </a:t>
            </a:r>
          </a:p>
          <a:p>
            <a:pPr lvl="1"/>
            <a:r>
              <a:rPr lang="en-US" dirty="0"/>
              <a:t>The number of times sensing is done would be much more than Level 1. </a:t>
            </a:r>
          </a:p>
          <a:p>
            <a:pPr lvl="1"/>
            <a:r>
              <a:rPr lang="en-US" dirty="0"/>
              <a:t>The analysis is carried out locally, while cloud is meant for storage only. </a:t>
            </a:r>
          </a:p>
          <a:p>
            <a:pPr lvl="1"/>
            <a:r>
              <a:rPr lang="en-US" dirty="0"/>
              <a:t>Based on the data analysis, the control action can be triggered through the web application or mobile application. </a:t>
            </a:r>
          </a:p>
          <a:p>
            <a:pPr lvl="1"/>
            <a:r>
              <a:rPr lang="en-US" dirty="0"/>
              <a:t>Some examples are agriculture applications, room freshening solutions based on odor, etc. </a:t>
            </a:r>
          </a:p>
          <a:p>
            <a:pPr lvl="1"/>
            <a:r>
              <a:rPr lang="en-US" dirty="0"/>
              <a:t>IoT application of an air conditioner. The sensor reads the room temperature at a better pace and rate than Level 1; the data then goes on to the cloud for storage. Analysis is done locally and the action is triggered through the mobile application. 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1538265" y="4642923"/>
            <a:ext cx="7691647" cy="1801098"/>
            <a:chOff x="1538265" y="4642923"/>
            <a:chExt cx="7691647" cy="180109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9416" y="4739003"/>
              <a:ext cx="974136" cy="79867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3983" y="4890502"/>
              <a:ext cx="1247094" cy="922738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3337" y="4642923"/>
              <a:ext cx="1058635" cy="1058635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5975" y="4763355"/>
              <a:ext cx="822551" cy="62237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3384" y="4740711"/>
              <a:ext cx="1077820" cy="97190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 rot="16200000">
              <a:off x="1132385" y="5151163"/>
              <a:ext cx="1088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Air Conditioner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715300" y="5628573"/>
              <a:ext cx="14206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Temperature Sensor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056066" y="5658709"/>
              <a:ext cx="2002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Data Analysis Done Locally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914676" y="5767073"/>
              <a:ext cx="13152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Controlling </a:t>
              </a:r>
            </a:p>
            <a:p>
              <a:pPr algn="ctr"/>
              <a:r>
                <a:rPr lang="en-US" sz="1200" dirty="0"/>
                <a:t>and </a:t>
              </a:r>
            </a:p>
            <a:p>
              <a:pPr algn="ctr"/>
              <a:r>
                <a:rPr lang="en-US" sz="1200" dirty="0"/>
                <a:t>Monitoring Action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148228" y="5613024"/>
              <a:ext cx="1471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Cloud </a:t>
              </a:r>
            </a:p>
            <a:p>
              <a:pPr algn="ctr"/>
              <a:r>
                <a:rPr lang="en-US" sz="1200" dirty="0"/>
                <a:t>Data Stored Here</a:t>
              </a:r>
            </a:p>
            <a:p>
              <a:pPr algn="ctr"/>
              <a:r>
                <a:rPr lang="en-US" sz="1200" dirty="0"/>
                <a:t>(Bigger than Level 1) </a:t>
              </a:r>
            </a:p>
            <a:p>
              <a:pPr algn="ctr"/>
              <a:endParaRPr lang="en-US" sz="1200" dirty="0"/>
            </a:p>
          </p:txBody>
        </p:sp>
        <p:sp>
          <p:nvSpPr>
            <p:cNvPr id="23" name="Down Arrow 22"/>
            <p:cNvSpPr/>
            <p:nvPr/>
          </p:nvSpPr>
          <p:spPr>
            <a:xfrm rot="16200000">
              <a:off x="4050571" y="4951405"/>
              <a:ext cx="250371" cy="434504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Down Arrow 23"/>
            <p:cNvSpPr/>
            <p:nvPr/>
          </p:nvSpPr>
          <p:spPr>
            <a:xfrm rot="16200000">
              <a:off x="5805790" y="4951404"/>
              <a:ext cx="250371" cy="434504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Down Arrow 24"/>
            <p:cNvSpPr/>
            <p:nvPr/>
          </p:nvSpPr>
          <p:spPr>
            <a:xfrm rot="16200000">
              <a:off x="7533283" y="4947822"/>
              <a:ext cx="250371" cy="434504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Oval 27"/>
          <p:cNvSpPr/>
          <p:nvPr/>
        </p:nvSpPr>
        <p:spPr>
          <a:xfrm>
            <a:off x="6231565" y="4525469"/>
            <a:ext cx="1192561" cy="1155494"/>
          </a:xfrm>
          <a:prstGeom prst="ellipse">
            <a:avLst/>
          </a:prstGeom>
          <a:solidFill>
            <a:schemeClr val="accent1">
              <a:alpha val="5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95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IoT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255" y="863444"/>
            <a:ext cx="11720945" cy="2648683"/>
          </a:xfrm>
        </p:spPr>
        <p:txBody>
          <a:bodyPr/>
          <a:lstStyle/>
          <a:p>
            <a:r>
              <a:rPr lang="en-US" dirty="0"/>
              <a:t>Level 3 </a:t>
            </a:r>
          </a:p>
          <a:p>
            <a:pPr lvl="1"/>
            <a:r>
              <a:rPr lang="en-US" dirty="0"/>
              <a:t>The data is huge, frequency of sensing done by the sensor is faster and the data is stored on cloud. </a:t>
            </a:r>
          </a:p>
          <a:p>
            <a:pPr lvl="1"/>
            <a:r>
              <a:rPr lang="en-US" dirty="0"/>
              <a:t>The difference is that the analysis is also carried out on cloud. </a:t>
            </a:r>
          </a:p>
          <a:p>
            <a:pPr lvl="1"/>
            <a:r>
              <a:rPr lang="en-US" dirty="0"/>
              <a:t>Based on the data analysis, the control action can be triggered through the web application or mobile application. </a:t>
            </a:r>
          </a:p>
          <a:p>
            <a:pPr lvl="1"/>
            <a:r>
              <a:rPr lang="en-US" dirty="0"/>
              <a:t>Some examples are agriculture applications, room freshening solutions based on odor, etc., where analysis of data occurs in the cloud. 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859695" y="3377602"/>
            <a:ext cx="8334063" cy="2162039"/>
            <a:chOff x="1468048" y="3277589"/>
            <a:chExt cx="8334063" cy="216203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1289" y="3452070"/>
              <a:ext cx="1189575" cy="97530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2729" y="3579922"/>
              <a:ext cx="1522900" cy="112681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2060" y="3277589"/>
              <a:ext cx="1292762" cy="129276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0854" y="3510384"/>
              <a:ext cx="1004466" cy="76001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0960" y="3397004"/>
              <a:ext cx="1316190" cy="118685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 rot="16200000">
              <a:off x="1062168" y="3816321"/>
              <a:ext cx="1088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Air Conditioner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855311" y="4803957"/>
              <a:ext cx="1734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Temperature Sensor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195999" y="4650355"/>
              <a:ext cx="1606112" cy="789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Controlling </a:t>
              </a:r>
            </a:p>
            <a:p>
              <a:pPr algn="ctr"/>
              <a:r>
                <a:rPr lang="en-US" sz="1200" dirty="0"/>
                <a:t>and </a:t>
              </a:r>
            </a:p>
            <a:p>
              <a:pPr algn="ctr"/>
              <a:r>
                <a:rPr lang="en-US" sz="1200" dirty="0"/>
                <a:t>Monitoring Action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00599" y="4492754"/>
              <a:ext cx="27374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Cloud</a:t>
              </a:r>
            </a:p>
            <a:p>
              <a:pPr algn="ctr"/>
              <a:r>
                <a:rPr lang="en-US" sz="1200" dirty="0"/>
                <a:t>Data Stored and</a:t>
              </a:r>
            </a:p>
            <a:p>
              <a:pPr algn="ctr"/>
              <a:r>
                <a:rPr lang="en-US" sz="1200" dirty="0"/>
                <a:t>Analysis </a:t>
              </a:r>
            </a:p>
            <a:p>
              <a:pPr algn="ctr"/>
              <a:r>
                <a:rPr lang="en-US" sz="1200" dirty="0"/>
                <a:t>Both Done Here</a:t>
              </a:r>
            </a:p>
          </p:txBody>
        </p:sp>
        <p:sp>
          <p:nvSpPr>
            <p:cNvPr id="17" name="Down Arrow 16"/>
            <p:cNvSpPr/>
            <p:nvPr/>
          </p:nvSpPr>
          <p:spPr>
            <a:xfrm rot="16200000">
              <a:off x="4477438" y="3654295"/>
              <a:ext cx="305743" cy="530599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Down Arrow 18"/>
            <p:cNvSpPr/>
            <p:nvPr/>
          </p:nvSpPr>
          <p:spPr>
            <a:xfrm rot="16200000">
              <a:off x="7758830" y="3649919"/>
              <a:ext cx="305743" cy="530599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Oval 20"/>
          <p:cNvSpPr/>
          <p:nvPr/>
        </p:nvSpPr>
        <p:spPr>
          <a:xfrm>
            <a:off x="5287256" y="3257550"/>
            <a:ext cx="2750793" cy="1492818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IoT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18" y="863444"/>
            <a:ext cx="4922981" cy="5321455"/>
          </a:xfrm>
        </p:spPr>
        <p:txBody>
          <a:bodyPr/>
          <a:lstStyle/>
          <a:p>
            <a:r>
              <a:rPr lang="en-US" dirty="0"/>
              <a:t>Level 4 </a:t>
            </a:r>
          </a:p>
          <a:p>
            <a:pPr lvl="1"/>
            <a:r>
              <a:rPr lang="en-US" dirty="0"/>
              <a:t>With every passing level, the volume of data increases and hence the rate at which it is sensed also increases. </a:t>
            </a:r>
          </a:p>
          <a:p>
            <a:pPr lvl="1"/>
            <a:r>
              <a:rPr lang="en-US" dirty="0"/>
              <a:t>At this level, multiple nodes are present which are independent of each other. </a:t>
            </a:r>
          </a:p>
          <a:p>
            <a:pPr lvl="1"/>
            <a:r>
              <a:rPr lang="en-US" dirty="0"/>
              <a:t>These nodes upload data to the cloud. </a:t>
            </a:r>
          </a:p>
          <a:p>
            <a:pPr lvl="1"/>
            <a:r>
              <a:rPr lang="en-US" dirty="0"/>
              <a:t>All the sensors upload the read sensory inputs on cloud storage. </a:t>
            </a:r>
          </a:p>
          <a:p>
            <a:pPr lvl="1"/>
            <a:r>
              <a:rPr lang="en-US" dirty="0"/>
              <a:t>Analysis is also carried out on the cloud.</a:t>
            </a:r>
          </a:p>
          <a:p>
            <a:pPr lvl="1"/>
            <a:r>
              <a:rPr lang="en-US" dirty="0"/>
              <a:t>Based on the analysis carried out, the control action shall be triggered through a web application or mobile application. 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5432670" y="1390091"/>
            <a:ext cx="6100848" cy="3689950"/>
            <a:chOff x="5432670" y="1390091"/>
            <a:chExt cx="6100848" cy="3689950"/>
          </a:xfrm>
        </p:grpSpPr>
        <p:grpSp>
          <p:nvGrpSpPr>
            <p:cNvPr id="32" name="Group 31"/>
            <p:cNvGrpSpPr/>
            <p:nvPr/>
          </p:nvGrpSpPr>
          <p:grpSpPr>
            <a:xfrm>
              <a:off x="5432670" y="1390091"/>
              <a:ext cx="6100848" cy="3689950"/>
              <a:chOff x="6038311" y="1425718"/>
              <a:chExt cx="6100848" cy="3689950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10533047" y="4069276"/>
                <a:ext cx="1606112" cy="789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Controlling </a:t>
                </a:r>
              </a:p>
              <a:p>
                <a:pPr algn="ctr"/>
                <a:r>
                  <a:rPr lang="en-US" sz="1200" dirty="0"/>
                  <a:t>and </a:t>
                </a:r>
              </a:p>
              <a:p>
                <a:pPr algn="ctr"/>
                <a:r>
                  <a:rPr lang="en-US" sz="1200" dirty="0"/>
                  <a:t>Monitoring Action</a:t>
                </a:r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>
                <a:off x="6038311" y="1425718"/>
                <a:ext cx="5955887" cy="3689950"/>
                <a:chOff x="6038311" y="1425718"/>
                <a:chExt cx="5955887" cy="3689950"/>
              </a:xfrm>
            </p:grpSpPr>
            <p:sp>
              <p:nvSpPr>
                <p:cNvPr id="11" name="Down Arrow 10"/>
                <p:cNvSpPr/>
                <p:nvPr/>
              </p:nvSpPr>
              <p:spPr>
                <a:xfrm rot="17760000">
                  <a:off x="7767728" y="2435312"/>
                  <a:ext cx="305743" cy="530599"/>
                </a:xfrm>
                <a:prstGeom prst="downArrow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Down Arrow 16"/>
                <p:cNvSpPr/>
                <p:nvPr/>
              </p:nvSpPr>
              <p:spPr>
                <a:xfrm rot="14665222">
                  <a:off x="7770897" y="3812090"/>
                  <a:ext cx="305743" cy="530599"/>
                </a:xfrm>
                <a:prstGeom prst="downArrow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28117" y="2832302"/>
                  <a:ext cx="1189575" cy="975303"/>
                </a:xfrm>
                <a:prstGeom prst="rect">
                  <a:avLst/>
                </a:prstGeom>
              </p:spPr>
            </p:pic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78008" y="2779650"/>
                  <a:ext cx="1316190" cy="1186853"/>
                </a:xfrm>
                <a:prstGeom prst="rect">
                  <a:avLst/>
                </a:prstGeom>
              </p:spPr>
            </p:pic>
            <p:sp>
              <p:nvSpPr>
                <p:cNvPr id="16" name="TextBox 15"/>
                <p:cNvSpPr txBox="1"/>
                <p:nvPr/>
              </p:nvSpPr>
              <p:spPr>
                <a:xfrm>
                  <a:off x="8421430" y="2165107"/>
                  <a:ext cx="140294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dirty="0"/>
                    <a:t>Cloud </a:t>
                  </a:r>
                </a:p>
                <a:p>
                  <a:pPr algn="ctr"/>
                  <a:r>
                    <a:rPr lang="en-US" sz="1200" dirty="0"/>
                    <a:t>Data Collection and </a:t>
                  </a:r>
                </a:p>
                <a:p>
                  <a:pPr algn="ctr"/>
                  <a:r>
                    <a:rPr lang="en-US" sz="1200" dirty="0"/>
                    <a:t>Analysis Done Here</a:t>
                  </a:r>
                </a:p>
              </p:txBody>
            </p:sp>
            <p:sp>
              <p:nvSpPr>
                <p:cNvPr id="18" name="Down Arrow 17"/>
                <p:cNvSpPr/>
                <p:nvPr/>
              </p:nvSpPr>
              <p:spPr>
                <a:xfrm rot="16200000">
                  <a:off x="7789828" y="3106650"/>
                  <a:ext cx="305743" cy="530599"/>
                </a:xfrm>
                <a:prstGeom prst="downArrow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Down Arrow 18"/>
                <p:cNvSpPr/>
                <p:nvPr/>
              </p:nvSpPr>
              <p:spPr>
                <a:xfrm rot="16200000">
                  <a:off x="10035540" y="3106651"/>
                  <a:ext cx="305743" cy="530599"/>
                </a:xfrm>
                <a:prstGeom prst="downArrow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0" name="Group 29"/>
                <p:cNvGrpSpPr/>
                <p:nvPr/>
              </p:nvGrpSpPr>
              <p:grpSpPr>
                <a:xfrm>
                  <a:off x="6038311" y="1425718"/>
                  <a:ext cx="1781010" cy="3689950"/>
                  <a:chOff x="5705802" y="1425718"/>
                  <a:chExt cx="1781010" cy="3689950"/>
                </a:xfrm>
              </p:grpSpPr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5705802" y="1425718"/>
                    <a:ext cx="1734893" cy="1353932"/>
                    <a:chOff x="5631654" y="1680561"/>
                    <a:chExt cx="1734893" cy="1353932"/>
                  </a:xfrm>
                </p:grpSpPr>
                <p:pic>
                  <p:nvPicPr>
                    <p:cNvPr id="8" name="Picture 7"/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852720" y="1680561"/>
                      <a:ext cx="1292762" cy="129276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3" name="TextBox 12"/>
                    <p:cNvSpPr txBox="1"/>
                    <p:nvPr/>
                  </p:nvSpPr>
                  <p:spPr>
                    <a:xfrm>
                      <a:off x="5631654" y="2757494"/>
                      <a:ext cx="173489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200" dirty="0"/>
                        <a:t>Temperature Sensor</a:t>
                      </a:r>
                    </a:p>
                  </p:txBody>
                </p:sp>
              </p:grpSp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5935232" y="2801132"/>
                    <a:ext cx="1368269" cy="1141633"/>
                    <a:chOff x="5774511" y="2711520"/>
                    <a:chExt cx="1368269" cy="1141633"/>
                  </a:xfrm>
                </p:grpSpPr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5774511" y="3576154"/>
                      <a:ext cx="136826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200" dirty="0"/>
                        <a:t>Moisture Sensor</a:t>
                      </a:r>
                    </a:p>
                  </p:txBody>
                </p:sp>
                <p:grpSp>
                  <p:nvGrpSpPr>
                    <p:cNvPr id="24" name="Group 23"/>
                    <p:cNvGrpSpPr/>
                    <p:nvPr/>
                  </p:nvGrpSpPr>
                  <p:grpSpPr>
                    <a:xfrm>
                      <a:off x="6123861" y="2711520"/>
                      <a:ext cx="827788" cy="827788"/>
                      <a:chOff x="9452758" y="2172410"/>
                      <a:chExt cx="827788" cy="827788"/>
                    </a:xfrm>
                  </p:grpSpPr>
                  <p:pic>
                    <p:nvPicPr>
                      <p:cNvPr id="22" name="Picture 21"/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452758" y="2172410"/>
                        <a:ext cx="827788" cy="82778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3" name="Picture 22"/>
                      <p:cNvPicPr>
                        <a:picLocks noChangeAspect="1"/>
                      </p:cNvPicPr>
                      <p:nvPr/>
                    </p:nvPicPr>
                    <p:blipFill>
                      <a:blip r:embed="rId7" cstate="print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saturation sat="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741425" y="2663572"/>
                        <a:ext cx="94328" cy="256394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grpSp>
                <p:nvGrpSpPr>
                  <p:cNvPr id="28" name="Group 27"/>
                  <p:cNvGrpSpPr/>
                  <p:nvPr/>
                </p:nvGrpSpPr>
                <p:grpSpPr>
                  <a:xfrm>
                    <a:off x="5751919" y="4068614"/>
                    <a:ext cx="1734893" cy="1047054"/>
                    <a:chOff x="5670309" y="4929314"/>
                    <a:chExt cx="1734893" cy="1047054"/>
                  </a:xfrm>
                </p:grpSpPr>
                <p:pic>
                  <p:nvPicPr>
                    <p:cNvPr id="21" name="Picture 20"/>
                    <p:cNvPicPr>
                      <a:picLocks noChangeAspect="1"/>
                    </p:cNvPicPr>
                    <p:nvPr/>
                  </p:nvPicPr>
                  <p:blipFill>
                    <a:blip r:embed="rId9" cstate="print"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223912" y="4929314"/>
                      <a:ext cx="627688" cy="62768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5" name="TextBox 24"/>
                    <p:cNvSpPr txBox="1"/>
                    <p:nvPr/>
                  </p:nvSpPr>
                  <p:spPr>
                    <a:xfrm>
                      <a:off x="5670309" y="5699369"/>
                      <a:ext cx="173489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200" dirty="0"/>
                        <a:t>PH Sensor</a:t>
                      </a:r>
                    </a:p>
                  </p:txBody>
                </p:sp>
              </p:grpSp>
            </p:grpSp>
          </p:grpSp>
        </p:grp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070628" y="3813057"/>
              <a:ext cx="999831" cy="762066"/>
            </a:xfrm>
            <a:prstGeom prst="rect">
              <a:avLst/>
            </a:prstGeom>
          </p:spPr>
        </p:pic>
      </p:grpSp>
      <p:sp>
        <p:nvSpPr>
          <p:cNvPr id="35" name="Oval 34"/>
          <p:cNvSpPr/>
          <p:nvPr/>
        </p:nvSpPr>
        <p:spPr>
          <a:xfrm>
            <a:off x="5647812" y="1243013"/>
            <a:ext cx="1409659" cy="4086225"/>
          </a:xfrm>
          <a:prstGeom prst="ellipse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23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IoT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210" y="863444"/>
            <a:ext cx="4424559" cy="5590565"/>
          </a:xfrm>
        </p:spPr>
        <p:txBody>
          <a:bodyPr/>
          <a:lstStyle/>
          <a:p>
            <a:r>
              <a:rPr lang="en-US" dirty="0"/>
              <a:t>Level 5 </a:t>
            </a:r>
          </a:p>
          <a:p>
            <a:pPr lvl="1"/>
            <a:r>
              <a:rPr lang="en-US" dirty="0"/>
              <a:t>At this level, the amount of data is extensive and is sensed much faster. </a:t>
            </a:r>
          </a:p>
          <a:p>
            <a:pPr lvl="1"/>
            <a:r>
              <a:rPr lang="en-US" dirty="0"/>
              <a:t>Multiple nodes are involved in the applications categorized under Level 5 and these nodes are independent of each other. </a:t>
            </a:r>
          </a:p>
          <a:p>
            <a:pPr lvl="1"/>
            <a:r>
              <a:rPr lang="en-US" dirty="0"/>
              <a:t>The sensing of data and its storage is the same as in all the previous levels. </a:t>
            </a:r>
          </a:p>
          <a:p>
            <a:pPr lvl="1"/>
            <a:r>
              <a:rPr lang="en-US" dirty="0"/>
              <a:t>When an application is completely cloud oriented, it is computationally intensive in real time. </a:t>
            </a:r>
          </a:p>
          <a:p>
            <a:pPr lvl="1"/>
            <a:r>
              <a:rPr lang="en-US" dirty="0"/>
              <a:t>Based on the data analysis, the control action can be triggered through web application or mobile application as in all other levels. 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4642769" y="1564321"/>
            <a:ext cx="7453610" cy="3689950"/>
            <a:chOff x="4642769" y="1564321"/>
            <a:chExt cx="7453610" cy="3689950"/>
          </a:xfrm>
        </p:grpSpPr>
        <p:grpSp>
          <p:nvGrpSpPr>
            <p:cNvPr id="33" name="Group 32"/>
            <p:cNvGrpSpPr/>
            <p:nvPr/>
          </p:nvGrpSpPr>
          <p:grpSpPr>
            <a:xfrm>
              <a:off x="4642769" y="1564321"/>
              <a:ext cx="7453610" cy="3689950"/>
              <a:chOff x="4721046" y="1528695"/>
              <a:chExt cx="7453610" cy="3689950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4721046" y="1528695"/>
                <a:ext cx="2169688" cy="3689950"/>
                <a:chOff x="5966933" y="1580309"/>
                <a:chExt cx="2169688" cy="3689950"/>
              </a:xfrm>
            </p:grpSpPr>
            <p:sp>
              <p:nvSpPr>
                <p:cNvPr id="8" name="Down Arrow 7"/>
                <p:cNvSpPr/>
                <p:nvPr/>
              </p:nvSpPr>
              <p:spPr>
                <a:xfrm rot="17760000">
                  <a:off x="7696350" y="2589903"/>
                  <a:ext cx="305743" cy="530599"/>
                </a:xfrm>
                <a:prstGeom prst="downArrow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Down Arrow 8"/>
                <p:cNvSpPr/>
                <p:nvPr/>
              </p:nvSpPr>
              <p:spPr>
                <a:xfrm rot="14665222">
                  <a:off x="7699519" y="3966681"/>
                  <a:ext cx="305743" cy="530599"/>
                </a:xfrm>
                <a:prstGeom prst="downArrow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Down Arrow 12"/>
                <p:cNvSpPr/>
                <p:nvPr/>
              </p:nvSpPr>
              <p:spPr>
                <a:xfrm rot="16200000">
                  <a:off x="7718450" y="3261241"/>
                  <a:ext cx="305743" cy="530599"/>
                </a:xfrm>
                <a:prstGeom prst="downArrow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5" name="Group 14"/>
                <p:cNvGrpSpPr/>
                <p:nvPr/>
              </p:nvGrpSpPr>
              <p:grpSpPr>
                <a:xfrm>
                  <a:off x="5966933" y="1580309"/>
                  <a:ext cx="1781010" cy="3689950"/>
                  <a:chOff x="5705802" y="1425718"/>
                  <a:chExt cx="1781010" cy="3689950"/>
                </a:xfrm>
              </p:grpSpPr>
              <p:grpSp>
                <p:nvGrpSpPr>
                  <p:cNvPr id="16" name="Group 15"/>
                  <p:cNvGrpSpPr/>
                  <p:nvPr/>
                </p:nvGrpSpPr>
                <p:grpSpPr>
                  <a:xfrm>
                    <a:off x="5705802" y="1425718"/>
                    <a:ext cx="1734893" cy="1353932"/>
                    <a:chOff x="5631654" y="1680561"/>
                    <a:chExt cx="1734893" cy="1353932"/>
                  </a:xfrm>
                </p:grpSpPr>
                <p:pic>
                  <p:nvPicPr>
                    <p:cNvPr id="25" name="Picture 24"/>
                    <p:cNvPicPr>
                      <a:picLocks noChangeAspect="1"/>
                    </p:cNvPicPr>
                    <p:nvPr/>
                  </p:nvPicPr>
                  <p:blipFill>
                    <a:blip r:embed="rId2" cstate="print"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852720" y="1680561"/>
                      <a:ext cx="1292762" cy="129276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5631654" y="2757494"/>
                      <a:ext cx="173489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200" dirty="0"/>
                        <a:t>Temperature Sensor</a:t>
                      </a:r>
                    </a:p>
                  </p:txBody>
                </p:sp>
              </p:grpSp>
              <p:grpSp>
                <p:nvGrpSpPr>
                  <p:cNvPr id="17" name="Group 16"/>
                  <p:cNvGrpSpPr/>
                  <p:nvPr/>
                </p:nvGrpSpPr>
                <p:grpSpPr>
                  <a:xfrm>
                    <a:off x="5935232" y="2801132"/>
                    <a:ext cx="1368269" cy="1141633"/>
                    <a:chOff x="5774511" y="2711520"/>
                    <a:chExt cx="1368269" cy="1141633"/>
                  </a:xfrm>
                </p:grpSpPr>
                <p:sp>
                  <p:nvSpPr>
                    <p:cNvPr id="21" name="TextBox 20"/>
                    <p:cNvSpPr txBox="1"/>
                    <p:nvPr/>
                  </p:nvSpPr>
                  <p:spPr>
                    <a:xfrm>
                      <a:off x="5774511" y="3576154"/>
                      <a:ext cx="136826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200" dirty="0"/>
                        <a:t>Moisture Sensor</a:t>
                      </a:r>
                    </a:p>
                  </p:txBody>
                </p:sp>
                <p:grpSp>
                  <p:nvGrpSpPr>
                    <p:cNvPr id="22" name="Group 21"/>
                    <p:cNvGrpSpPr/>
                    <p:nvPr/>
                  </p:nvGrpSpPr>
                  <p:grpSpPr>
                    <a:xfrm>
                      <a:off x="6123861" y="2711520"/>
                      <a:ext cx="827788" cy="827788"/>
                      <a:chOff x="9452758" y="2172410"/>
                      <a:chExt cx="827788" cy="827788"/>
                    </a:xfrm>
                  </p:grpSpPr>
                  <p:pic>
                    <p:nvPicPr>
                      <p:cNvPr id="23" name="Picture 22"/>
                      <p:cNvPicPr>
                        <a:picLocks noChangeAspect="1"/>
                      </p:cNvPicPr>
                      <p:nvPr/>
                    </p:nvPicPr>
                    <p:blipFill>
                      <a:blip r:embed="rId4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452758" y="2172410"/>
                        <a:ext cx="827788" cy="82778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4" name="Picture 23"/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saturation sat="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741425" y="2663572"/>
                        <a:ext cx="94328" cy="256394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grpSp>
                <p:nvGrpSpPr>
                  <p:cNvPr id="18" name="Group 17"/>
                  <p:cNvGrpSpPr/>
                  <p:nvPr/>
                </p:nvGrpSpPr>
                <p:grpSpPr>
                  <a:xfrm>
                    <a:off x="5751919" y="4068614"/>
                    <a:ext cx="1734893" cy="1047054"/>
                    <a:chOff x="5670309" y="4929314"/>
                    <a:chExt cx="1734893" cy="1047054"/>
                  </a:xfrm>
                </p:grpSpPr>
                <p:pic>
                  <p:nvPicPr>
                    <p:cNvPr id="19" name="Picture 18"/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223912" y="4929314"/>
                      <a:ext cx="627688" cy="62768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5670309" y="5699369"/>
                      <a:ext cx="173489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200" dirty="0"/>
                        <a:t>PH Sensor</a:t>
                      </a:r>
                    </a:p>
                  </p:txBody>
                </p:sp>
              </p:grpSp>
            </p:grpSp>
          </p:grpSp>
          <p:grpSp>
            <p:nvGrpSpPr>
              <p:cNvPr id="32" name="Group 31"/>
              <p:cNvGrpSpPr/>
              <p:nvPr/>
            </p:nvGrpSpPr>
            <p:grpSpPr>
              <a:xfrm>
                <a:off x="6835459" y="2245529"/>
                <a:ext cx="5339197" cy="2767611"/>
                <a:chOff x="6835459" y="2245529"/>
                <a:chExt cx="5339197" cy="2767611"/>
              </a:xfrm>
            </p:grpSpPr>
            <p:sp>
              <p:nvSpPr>
                <p:cNvPr id="6" name="TextBox 5"/>
                <p:cNvSpPr txBox="1"/>
                <p:nvPr/>
              </p:nvSpPr>
              <p:spPr>
                <a:xfrm>
                  <a:off x="10568544" y="4223867"/>
                  <a:ext cx="1606112" cy="7892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Controlling </a:t>
                  </a:r>
                </a:p>
                <a:p>
                  <a:pPr algn="ctr"/>
                  <a:r>
                    <a:rPr lang="en-US" sz="1200" dirty="0"/>
                    <a:t>and </a:t>
                  </a:r>
                </a:p>
                <a:p>
                  <a:pPr algn="ctr"/>
                  <a:r>
                    <a:rPr lang="en-US" sz="1200" dirty="0"/>
                    <a:t>Monitoring Action</a:t>
                  </a:r>
                </a:p>
              </p:txBody>
            </p:sp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46490" y="2744127"/>
                  <a:ext cx="1189575" cy="975303"/>
                </a:xfrm>
                <a:prstGeom prst="rect">
                  <a:avLst/>
                </a:prstGeom>
              </p:spPr>
            </p:pic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13505" y="2934241"/>
                  <a:ext cx="1316190" cy="1186853"/>
                </a:xfrm>
                <a:prstGeom prst="rect">
                  <a:avLst/>
                </a:prstGeom>
              </p:spPr>
            </p:pic>
            <p:sp>
              <p:nvSpPr>
                <p:cNvPr id="12" name="TextBox 11"/>
                <p:cNvSpPr txBox="1"/>
                <p:nvPr/>
              </p:nvSpPr>
              <p:spPr>
                <a:xfrm>
                  <a:off x="8478316" y="2245529"/>
                  <a:ext cx="178766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dirty="0"/>
                    <a:t>Cloud Data Collection and </a:t>
                  </a:r>
                </a:p>
                <a:p>
                  <a:pPr algn="ctr"/>
                  <a:r>
                    <a:rPr lang="en-US" sz="1200" dirty="0"/>
                    <a:t>Analysis Done Here</a:t>
                  </a:r>
                </a:p>
              </p:txBody>
            </p:sp>
            <p:sp>
              <p:nvSpPr>
                <p:cNvPr id="14" name="Down Arrow 13"/>
                <p:cNvSpPr/>
                <p:nvPr/>
              </p:nvSpPr>
              <p:spPr>
                <a:xfrm rot="16200000">
                  <a:off x="10154162" y="3261242"/>
                  <a:ext cx="305743" cy="530599"/>
                </a:xfrm>
                <a:prstGeom prst="downArrow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00660" y="2945261"/>
                  <a:ext cx="1074090" cy="1074090"/>
                </a:xfrm>
                <a:prstGeom prst="rect">
                  <a:avLst/>
                </a:prstGeom>
              </p:spPr>
            </p:pic>
            <p:sp>
              <p:nvSpPr>
                <p:cNvPr id="30" name="TextBox 29"/>
                <p:cNvSpPr txBox="1"/>
                <p:nvPr/>
              </p:nvSpPr>
              <p:spPr>
                <a:xfrm>
                  <a:off x="6835459" y="4145616"/>
                  <a:ext cx="140449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Coordinator Node</a:t>
                  </a:r>
                </a:p>
              </p:txBody>
            </p:sp>
            <p:sp>
              <p:nvSpPr>
                <p:cNvPr id="31" name="Down Arrow 30"/>
                <p:cNvSpPr/>
                <p:nvPr/>
              </p:nvSpPr>
              <p:spPr>
                <a:xfrm rot="16200000">
                  <a:off x="8238636" y="3266399"/>
                  <a:ext cx="305743" cy="530599"/>
                </a:xfrm>
                <a:prstGeom prst="downArrow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815935" y="3800209"/>
              <a:ext cx="999831" cy="762066"/>
            </a:xfrm>
            <a:prstGeom prst="rect">
              <a:avLst/>
            </a:prstGeom>
          </p:spPr>
        </p:pic>
      </p:grpSp>
      <p:sp>
        <p:nvSpPr>
          <p:cNvPr id="36" name="Oval 35"/>
          <p:cNvSpPr/>
          <p:nvPr/>
        </p:nvSpPr>
        <p:spPr>
          <a:xfrm>
            <a:off x="6821051" y="2851591"/>
            <a:ext cx="1214244" cy="1319418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1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Cyber Physical System versus IoT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7" y="863444"/>
            <a:ext cx="4864569" cy="5303179"/>
          </a:xfrm>
        </p:spPr>
        <p:txBody>
          <a:bodyPr/>
          <a:lstStyle/>
          <a:p>
            <a:r>
              <a:rPr lang="en-US" dirty="0"/>
              <a:t>An important question is, Is </a:t>
            </a:r>
            <a:r>
              <a:rPr lang="en-US" dirty="0" err="1"/>
              <a:t>IoT</a:t>
            </a:r>
            <a:r>
              <a:rPr lang="en-US" dirty="0"/>
              <a:t> same as Cyber Physical System (CPS)?</a:t>
            </a:r>
          </a:p>
          <a:p>
            <a:pPr lvl="1"/>
            <a:r>
              <a:rPr lang="en-US" dirty="0"/>
              <a:t>There is a misconception that both the terms are the same. </a:t>
            </a:r>
          </a:p>
          <a:p>
            <a:pPr lvl="1"/>
            <a:r>
              <a:rPr lang="en-US" dirty="0"/>
              <a:t>We have learned the definition of IoT. The “thing” can also be accessed from anywhere, anytime by an authorized party. </a:t>
            </a:r>
          </a:p>
          <a:p>
            <a:pPr lvl="1"/>
            <a:r>
              <a:rPr lang="en-US" dirty="0"/>
              <a:t>The information or the sensed data of the things can be simple. </a:t>
            </a:r>
          </a:p>
          <a:p>
            <a:pPr lvl="1"/>
            <a:r>
              <a:rPr lang="en-US" dirty="0"/>
              <a:t>So complexity involved in the </a:t>
            </a:r>
            <a:r>
              <a:rPr lang="en-US" dirty="0" err="1"/>
              <a:t>IoT</a:t>
            </a:r>
            <a:r>
              <a:rPr lang="en-US" dirty="0"/>
              <a:t> applications is minimal. </a:t>
            </a:r>
          </a:p>
          <a:p>
            <a:pPr lvl="1"/>
            <a:r>
              <a:rPr lang="en-US" dirty="0"/>
              <a:t>For complex levels of operation and to address larger network of “things”, a new term called Cyber Physical System or CPS, has been introduced.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450" y="1613581"/>
            <a:ext cx="6803461" cy="320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3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Cyber Physical System versus IoT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906" y="790707"/>
            <a:ext cx="6538521" cy="5755565"/>
          </a:xfrm>
        </p:spPr>
        <p:txBody>
          <a:bodyPr/>
          <a:lstStyle/>
          <a:p>
            <a:pPr lvl="1"/>
            <a:r>
              <a:rPr lang="en-US" dirty="0"/>
              <a:t>It is important to note that CPS is not IoT. </a:t>
            </a:r>
          </a:p>
          <a:p>
            <a:pPr lvl="1"/>
            <a:r>
              <a:rPr lang="en-US" dirty="0"/>
              <a:t>CPS is more complex than IoT and is much more challenging. </a:t>
            </a:r>
          </a:p>
          <a:p>
            <a:pPr lvl="1"/>
            <a:r>
              <a:rPr lang="en-US" dirty="0"/>
              <a:t>CPS has </a:t>
            </a:r>
            <a:r>
              <a:rPr lang="en-US" dirty="0" err="1"/>
              <a:t>IoT</a:t>
            </a:r>
            <a:r>
              <a:rPr lang="en-US" dirty="0"/>
              <a:t> as one of its components. </a:t>
            </a:r>
          </a:p>
          <a:p>
            <a:pPr lvl="1"/>
            <a:r>
              <a:rPr lang="en-US" dirty="0"/>
              <a:t>It is a combination of multiple engineering domains coming together. </a:t>
            </a:r>
          </a:p>
          <a:p>
            <a:pPr lvl="1"/>
            <a:r>
              <a:rPr lang="en-US" dirty="0"/>
              <a:t>The flight of an aero plane can be seen as a CPS which involves multiple domains of engineering.</a:t>
            </a:r>
          </a:p>
          <a:p>
            <a:pPr lvl="1"/>
            <a:r>
              <a:rPr lang="en-US" dirty="0"/>
              <a:t>CPS is much more autonomous than IoT, taking appropriate decisions as and when needed. </a:t>
            </a:r>
          </a:p>
          <a:p>
            <a:pPr lvl="1"/>
            <a:r>
              <a:rPr lang="en-US" dirty="0"/>
              <a:t>It is not just about identifying “things”; it is more about understanding and taking decisions in a more dynamic way. </a:t>
            </a:r>
          </a:p>
          <a:p>
            <a:pPr lvl="1"/>
            <a:r>
              <a:rPr lang="en-US" dirty="0"/>
              <a:t>CPS is mainly concerned about the collaborative activity of sensors or actuators to achieve a certain goal.</a:t>
            </a:r>
          </a:p>
          <a:p>
            <a:pPr lvl="1"/>
            <a:r>
              <a:rPr lang="en-US" dirty="0"/>
              <a:t>For that CPS uses an IoT system to achieve the collaborative work of the distributed systems.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255" y="1159183"/>
            <a:ext cx="5394524" cy="437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24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Wireless Sensor Network versus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74595"/>
            <a:ext cx="4505093" cy="5590565"/>
          </a:xfrm>
        </p:spPr>
        <p:txBody>
          <a:bodyPr/>
          <a:lstStyle/>
          <a:p>
            <a:r>
              <a:rPr lang="en-US" dirty="0"/>
              <a:t>WSN is a network of multiple autonomous sensors/nodes.</a:t>
            </a:r>
          </a:p>
          <a:p>
            <a:r>
              <a:rPr lang="en-US" dirty="0"/>
              <a:t>Each node has one or more sensors. </a:t>
            </a:r>
          </a:p>
          <a:p>
            <a:r>
              <a:rPr lang="en-US" dirty="0"/>
              <a:t>All the sensed data are passed to a centrally located server. </a:t>
            </a:r>
          </a:p>
          <a:p>
            <a:r>
              <a:rPr lang="en-US" dirty="0"/>
              <a:t>The data passing happens in a coordinated pattern. </a:t>
            </a:r>
          </a:p>
          <a:p>
            <a:r>
              <a:rPr lang="en-US" dirty="0"/>
              <a:t>We can say that WSN is all about coordinated data collection. </a:t>
            </a:r>
          </a:p>
          <a:p>
            <a:r>
              <a:rPr lang="en-US" dirty="0"/>
              <a:t>On the other hand, IoT is much more than just data collection and the systems are more intelligent.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872" y="1095040"/>
            <a:ext cx="7103327" cy="449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54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5" y="863444"/>
            <a:ext cx="11647167" cy="5590565"/>
          </a:xfrm>
        </p:spPr>
        <p:txBody>
          <a:bodyPr/>
          <a:lstStyle/>
          <a:p>
            <a:r>
              <a:rPr lang="en-US" dirty="0"/>
              <a:t>IoT refers to the interconnection of computing devices embedded in everyday objects via the Internet, enabling them to send and receive data. </a:t>
            </a:r>
          </a:p>
          <a:p>
            <a:r>
              <a:rPr lang="en-US" dirty="0"/>
              <a:t>IoT is not owned by any one engineering branch. It is a reality when multiple domains join forces and combine efforts. </a:t>
            </a:r>
          </a:p>
          <a:p>
            <a:r>
              <a:rPr lang="en-US" dirty="0"/>
              <a:t>IoT is all about providing service to any device, anywhere, anybody, and any network.</a:t>
            </a:r>
          </a:p>
          <a:p>
            <a:r>
              <a:rPr lang="en-US" dirty="0"/>
              <a:t>IoT has certain characteristics which are important: a. Connectivity. b. Intelligence and identity. c. Scalability. d. Dynamic and self-adapting (complexity). e. Architecture. f. Safety.</a:t>
            </a:r>
          </a:p>
          <a:p>
            <a:r>
              <a:rPr lang="en-US" dirty="0"/>
              <a:t>“Things” refer to variety of devices. At times, even humans in the loop becomes a thing. For anything to qualify as a “thing”, it requires identity. The “thing” can monitor, measure, etc.; for example, a temperature sensor could be a “thing”. </a:t>
            </a:r>
          </a:p>
          <a:p>
            <a:r>
              <a:rPr lang="en-US" dirty="0"/>
              <a:t>One should understand that “THINGS” = HARDWARE + SOFTWARE + DATA + SERVICE </a:t>
            </a:r>
          </a:p>
          <a:p>
            <a:r>
              <a:rPr lang="en-US" dirty="0"/>
              <a:t>IoT stack has seven layers, starting with sensor layer and ending with application layer just as OSI.</a:t>
            </a:r>
          </a:p>
        </p:txBody>
      </p:sp>
    </p:spTree>
    <p:extLst>
      <p:ext uri="{BB962C8B-B14F-4D97-AF65-F5344CB8AC3E}">
        <p14:creationId xmlns:p14="http://schemas.microsoft.com/office/powerpoint/2010/main" val="190969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Introduction to Internet of Things (IoT)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134" y="843973"/>
            <a:ext cx="11729824" cy="1281041"/>
          </a:xfrm>
        </p:spPr>
        <p:txBody>
          <a:bodyPr/>
          <a:lstStyle/>
          <a:p>
            <a:r>
              <a:rPr lang="en-US" dirty="0"/>
              <a:t>IoT is not a single technology, it’s a combination of technologies and domain knowledge.</a:t>
            </a:r>
          </a:p>
          <a:p>
            <a:r>
              <a:rPr lang="en-US" dirty="0"/>
              <a:t>As a result, engineers from different domains have to work together for building a complete IoT product.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231088" y="5953795"/>
            <a:ext cx="11729824" cy="3718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Life would be governed entirely by Internet and IoT in the near future. 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148" y="1939102"/>
            <a:ext cx="6898488" cy="40146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317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5" y="863444"/>
            <a:ext cx="11647167" cy="5590565"/>
          </a:xfrm>
        </p:spPr>
        <p:txBody>
          <a:bodyPr/>
          <a:lstStyle/>
          <a:p>
            <a:r>
              <a:rPr lang="en-US" dirty="0"/>
              <a:t>Security/personnel safety, privacy, data extraction with consistency from complex environments, connectivity, power requirements, complexity involved and storage are the major challenges we face while building an IoT application. </a:t>
            </a:r>
          </a:p>
          <a:p>
            <a:r>
              <a:rPr lang="en-US" dirty="0"/>
              <a:t>IoT application can be classified as Level 1, 2, 3, 4 or 5 based on the complexity and architecture involved. </a:t>
            </a:r>
          </a:p>
          <a:p>
            <a:r>
              <a:rPr lang="en-US" dirty="0"/>
              <a:t>IoT is all about sense, connect, store, analyze, control and sharing. </a:t>
            </a:r>
          </a:p>
        </p:txBody>
      </p:sp>
    </p:spTree>
    <p:extLst>
      <p:ext uri="{BB962C8B-B14F-4D97-AF65-F5344CB8AC3E}">
        <p14:creationId xmlns:p14="http://schemas.microsoft.com/office/powerpoint/2010/main" val="122507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areas of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scope and application areas of IoT is very huge. </a:t>
            </a:r>
          </a:p>
          <a:p>
            <a:r>
              <a:rPr lang="en-US" dirty="0"/>
              <a:t>IoT can be used to build applications for…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17" y="1751426"/>
            <a:ext cx="6019305" cy="470258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7340362" y="1882520"/>
            <a:ext cx="4094018" cy="3938726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Agriculture </a:t>
            </a:r>
          </a:p>
          <a:p>
            <a:pPr lvl="1"/>
            <a:r>
              <a:rPr lang="en-US" dirty="0"/>
              <a:t>Assets Tracking </a:t>
            </a:r>
          </a:p>
          <a:p>
            <a:pPr lvl="1"/>
            <a:r>
              <a:rPr lang="en-US" dirty="0"/>
              <a:t>Energy Sector </a:t>
            </a:r>
          </a:p>
          <a:p>
            <a:pPr lvl="1"/>
            <a:r>
              <a:rPr lang="en-US" dirty="0"/>
              <a:t>Defense</a:t>
            </a:r>
          </a:p>
          <a:p>
            <a:pPr lvl="1"/>
            <a:r>
              <a:rPr lang="en-US" dirty="0"/>
              <a:t>Embedded Applications </a:t>
            </a:r>
          </a:p>
          <a:p>
            <a:pPr lvl="1"/>
            <a:r>
              <a:rPr lang="en-US" dirty="0"/>
              <a:t>Education </a:t>
            </a:r>
          </a:p>
          <a:p>
            <a:pPr lvl="1"/>
            <a:r>
              <a:rPr lang="en-US" dirty="0"/>
              <a:t>Waste Management</a:t>
            </a:r>
          </a:p>
          <a:p>
            <a:pPr lvl="1"/>
            <a:r>
              <a:rPr lang="en-US" dirty="0"/>
              <a:t>Healthcare Products </a:t>
            </a:r>
          </a:p>
          <a:p>
            <a:pPr lvl="1"/>
            <a:r>
              <a:rPr lang="en-US" dirty="0"/>
              <a:t>Telemedicine</a:t>
            </a:r>
          </a:p>
          <a:p>
            <a:pPr lvl="1"/>
            <a:r>
              <a:rPr lang="en-US" dirty="0"/>
              <a:t>Safety And Security Sector </a:t>
            </a:r>
          </a:p>
          <a:p>
            <a:pPr lvl="1"/>
            <a:r>
              <a:rPr lang="en-US" dirty="0"/>
              <a:t>Smart City Applications etc.</a:t>
            </a:r>
          </a:p>
          <a:p>
            <a:pPr lvl="1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476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IoT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5"/>
            <a:ext cx="5322564" cy="2343581"/>
          </a:xfrm>
        </p:spPr>
        <p:txBody>
          <a:bodyPr/>
          <a:lstStyle/>
          <a:p>
            <a:r>
              <a:rPr lang="en-US" dirty="0"/>
              <a:t>Connectivity: </a:t>
            </a:r>
          </a:p>
          <a:p>
            <a:pPr lvl="1"/>
            <a:r>
              <a:rPr lang="en-US" dirty="0"/>
              <a:t>Connectivity is an important and first requirement of IoT infrastructure. </a:t>
            </a:r>
          </a:p>
          <a:p>
            <a:pPr lvl="1"/>
            <a:r>
              <a:rPr lang="en-US" dirty="0"/>
              <a:t>Every Things in IoT should be connected to the IoT infrastructure. </a:t>
            </a:r>
          </a:p>
          <a:p>
            <a:pPr lvl="1"/>
            <a:r>
              <a:rPr lang="en-US" dirty="0"/>
              <a:t>Connectivity should be guaranteed at anywhere and anytime.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6499322" y="3940628"/>
            <a:ext cx="5322564" cy="17090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Identity: </a:t>
            </a:r>
          </a:p>
          <a:p>
            <a:pPr lvl="1"/>
            <a:r>
              <a:rPr lang="en-US" dirty="0"/>
              <a:t>Each IoT device has a unique identity (e.g., an IP address). </a:t>
            </a:r>
          </a:p>
          <a:p>
            <a:pPr lvl="1"/>
            <a:r>
              <a:rPr lang="en-US" dirty="0"/>
              <a:t>This identity is helpful in communication, tracking and to know status of the things.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155" y="886917"/>
            <a:ext cx="4952898" cy="27815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1" t="11822" r="-2401" b="1867"/>
          <a:stretch/>
        </p:blipFill>
        <p:spPr>
          <a:xfrm>
            <a:off x="439951" y="3460173"/>
            <a:ext cx="6059371" cy="28826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8788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IoT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321" y="794279"/>
            <a:ext cx="6381792" cy="2805042"/>
          </a:xfrm>
        </p:spPr>
        <p:txBody>
          <a:bodyPr/>
          <a:lstStyle/>
          <a:p>
            <a:r>
              <a:rPr lang="en-US" dirty="0"/>
              <a:t>Intelligence: </a:t>
            </a:r>
          </a:p>
          <a:p>
            <a:pPr lvl="1"/>
            <a:r>
              <a:rPr lang="en-US" dirty="0"/>
              <a:t>Just data collection is not enough in IoT, extraction of knowledge from the generated data is very important. </a:t>
            </a:r>
          </a:p>
          <a:p>
            <a:pPr lvl="1"/>
            <a:r>
              <a:rPr lang="en-US" dirty="0"/>
              <a:t>For example, sensors generate data, but that data will only be useful if it is interpreted properly. </a:t>
            </a:r>
          </a:p>
          <a:p>
            <a:pPr lvl="1"/>
            <a:r>
              <a:rPr lang="en-US" dirty="0"/>
              <a:t>So intelligence is one of the key characteristics in IoT. 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5306624" y="3459690"/>
            <a:ext cx="6474557" cy="27649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Scalability: </a:t>
            </a:r>
          </a:p>
          <a:p>
            <a:pPr lvl="1"/>
            <a:r>
              <a:rPr lang="en-US" dirty="0"/>
              <a:t>The number of elements (devices) connected to IoT zone is increasing day by day. </a:t>
            </a:r>
          </a:p>
          <a:p>
            <a:pPr lvl="1"/>
            <a:r>
              <a:rPr lang="en-US" dirty="0"/>
              <a:t>Therefore, an IoT setup should be capable of handling the expansion. </a:t>
            </a:r>
          </a:p>
          <a:p>
            <a:pPr lvl="1"/>
            <a:r>
              <a:rPr lang="en-US" dirty="0"/>
              <a:t>It can be either expand capability in terms of processing power, Storage, </a:t>
            </a:r>
            <a:r>
              <a:rPr lang="en-US" dirty="0" err="1"/>
              <a:t>etc</a:t>
            </a:r>
            <a:r>
              <a:rPr lang="en-US" dirty="0"/>
              <a:t> as vertical scaling or horizontal scaling by multiplying with easy cloning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749" y="1018329"/>
            <a:ext cx="3629769" cy="24245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938" y="3599321"/>
            <a:ext cx="3629769" cy="22375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414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IoT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8360" y="894618"/>
            <a:ext cx="4659022" cy="3173799"/>
          </a:xfrm>
        </p:spPr>
        <p:txBody>
          <a:bodyPr/>
          <a:lstStyle/>
          <a:p>
            <a:r>
              <a:rPr lang="en-US" dirty="0"/>
              <a:t>Dynamic and self-adapting (complexity): </a:t>
            </a:r>
          </a:p>
          <a:p>
            <a:pPr lvl="1"/>
            <a:r>
              <a:rPr lang="en-US" dirty="0"/>
              <a:t>IoT devices should dynamically adapt themselves to the changing surroundings. </a:t>
            </a:r>
          </a:p>
          <a:p>
            <a:pPr lvl="1"/>
            <a:r>
              <a:rPr lang="en-US" dirty="0"/>
              <a:t>For example surveillance camera. It should be flexible to work in different weather conditions and different light situations (morning, afternoon, or night).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2448361" y="4068418"/>
            <a:ext cx="4659021" cy="23663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Architecture: </a:t>
            </a:r>
          </a:p>
          <a:p>
            <a:pPr lvl="1"/>
            <a:r>
              <a:rPr lang="en-US" dirty="0"/>
              <a:t>IoT architecture is yet not uniformed and standardized. </a:t>
            </a:r>
          </a:p>
          <a:p>
            <a:pPr lvl="1"/>
            <a:r>
              <a:rPr lang="en-US" dirty="0"/>
              <a:t>It should be hybrid, supporting different manufacturer’s products to function in the IoT network.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151" r="50404" b="606"/>
          <a:stretch/>
        </p:blipFill>
        <p:spPr>
          <a:xfrm>
            <a:off x="211931" y="894618"/>
            <a:ext cx="2130859" cy="38342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523" y="1376888"/>
            <a:ext cx="4682978" cy="37557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5419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50"/>
  <p:tag name="ARTICULATE_DESIGN_ID_OFFICE THEME" val="2GgczCoi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6617</TotalTime>
  <Words>4564</Words>
  <Application>Microsoft Office PowerPoint</Application>
  <PresentationFormat>Widescreen</PresentationFormat>
  <Paragraphs>443</Paragraphs>
  <Slides>50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Wingdings</vt:lpstr>
      <vt:lpstr>Roboto Condensed Light</vt:lpstr>
      <vt:lpstr>Calibri</vt:lpstr>
      <vt:lpstr>Roboto Condensed</vt:lpstr>
      <vt:lpstr>Arial</vt:lpstr>
      <vt:lpstr>Wingdings 3</vt:lpstr>
      <vt:lpstr>Office Theme</vt:lpstr>
      <vt:lpstr>Unit-1  Introduction to  Internet of Things</vt:lpstr>
      <vt:lpstr>Introduction to Internet of Things (IoT)</vt:lpstr>
      <vt:lpstr>Introduction to Internet of Things (IoT)</vt:lpstr>
      <vt:lpstr>Introduction to Internet of Things (IoT)</vt:lpstr>
      <vt:lpstr>Introduction to Internet of Things (IoT)</vt:lpstr>
      <vt:lpstr>Application areas of IoT</vt:lpstr>
      <vt:lpstr>Characteristics of IoT </vt:lpstr>
      <vt:lpstr>Characteristics of IoT </vt:lpstr>
      <vt:lpstr>Characteristics of IoT </vt:lpstr>
      <vt:lpstr>Characteristics of IoT </vt:lpstr>
      <vt:lpstr>Things in IoT</vt:lpstr>
      <vt:lpstr>Things in IoT</vt:lpstr>
      <vt:lpstr>Things in IoT</vt:lpstr>
      <vt:lpstr>Things in IoT</vt:lpstr>
      <vt:lpstr>IoT Stack </vt:lpstr>
      <vt:lpstr>IoT Stack  - Layer 1 (Physical or Sensor Layer)</vt:lpstr>
      <vt:lpstr>IoT Stack  - Layer 2 (Processing and Control Action Layer)</vt:lpstr>
      <vt:lpstr>IoT Stack  - Layer 3 (Hardware Interface Layer)</vt:lpstr>
      <vt:lpstr>IoT Stack  - Layer 4 (RF Layer)</vt:lpstr>
      <vt:lpstr>IoT Stack  - Layer 5 (Session/Message Layer)</vt:lpstr>
      <vt:lpstr>IoT Stack  - Layer 6 (User Experience Layer)</vt:lpstr>
      <vt:lpstr>IoT Stack  - Layer 7 (Application Layer)</vt:lpstr>
      <vt:lpstr>Enabling Technologies</vt:lpstr>
      <vt:lpstr>Enabling Technologies - Sensors</vt:lpstr>
      <vt:lpstr>Enabling Technologies - Sensors</vt:lpstr>
      <vt:lpstr>Enabling Technologies - Cloud Computing </vt:lpstr>
      <vt:lpstr>Enabling Technologies - Cloud Computing </vt:lpstr>
      <vt:lpstr>Enabling Technologies - Big Data Analytics </vt:lpstr>
      <vt:lpstr>Enabling Technologies - Big Data Analytics </vt:lpstr>
      <vt:lpstr>Enabling Technologies - Big Data Analytics </vt:lpstr>
      <vt:lpstr>Enabling Technologies - Big Data Analytics </vt:lpstr>
      <vt:lpstr>Enabling Technologies - Embedded Computing Boards </vt:lpstr>
      <vt:lpstr>Enabling Technologies - Communication Protocols </vt:lpstr>
      <vt:lpstr>Enabling Technologies - User Interfaces</vt:lpstr>
      <vt:lpstr>IoT Challenges</vt:lpstr>
      <vt:lpstr>IoT Challenges</vt:lpstr>
      <vt:lpstr>IoT Challenges</vt:lpstr>
      <vt:lpstr>IoT Challenges</vt:lpstr>
      <vt:lpstr>IoT Challenges</vt:lpstr>
      <vt:lpstr>IoT Challenges</vt:lpstr>
      <vt:lpstr>IoT Levels</vt:lpstr>
      <vt:lpstr>IoT Levels</vt:lpstr>
      <vt:lpstr>IoT Levels</vt:lpstr>
      <vt:lpstr>IoT Levels</vt:lpstr>
      <vt:lpstr>IoT Levels</vt:lpstr>
      <vt:lpstr>Cyber Physical System versus IoT </vt:lpstr>
      <vt:lpstr>Cyber Physical System versus IoT </vt:lpstr>
      <vt:lpstr>Wireless Sensor Network versus IoT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sreenivasulu ummadisetty</cp:lastModifiedBy>
  <cp:revision>546</cp:revision>
  <dcterms:created xsi:type="dcterms:W3CDTF">2020-05-01T05:09:15Z</dcterms:created>
  <dcterms:modified xsi:type="dcterms:W3CDTF">2023-01-27T03:03:25Z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0EA9FAA1-A2B1-492D-81C4-B082210C06D0</vt:lpwstr>
  </property>
  <property fmtid="{D5CDD505-2E9C-101B-9397-08002B2CF9AE}" pid="3" name="ArticulatePath">
    <vt:lpwstr>3160716 - IoT   Unit 1 – Introduction to Internet of Things</vt:lpwstr>
  </property>
</Properties>
</file>